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hLtUciNRgFL0MtMjfQU55eB0724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3ac6b1cbe7_0_53: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g33ac6b1cbe7_0_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2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2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9" name="Google Shape;329;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2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Google Shape;351;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2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3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3" name="Google Shape;373;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3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4" name="Google Shape;38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p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5" name="Google Shape;395;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6" name="Google Shape;406;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3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7" name="Google Shape;417;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3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3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9" name="Google Shape;439;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p3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0" name="Google Shape;450;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3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2" name="Google Shape;472;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p4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3" name="Google Shape;483;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4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4" name="Google Shape;494;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5" name="Google Shape;505;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p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6" name="Google Shape;516;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7" name="Google Shape;527;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4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8" name="Google Shape;538;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4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9" name="Google Shape;549;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4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0" name="Google Shape;560;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p5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1" name="Google Shape;571;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p4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2" name="Google Shape;582;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3" name="Google Shape;593;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4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4" name="Google Shape;604;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5" name="Google Shape;615;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31179e60c19_0_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6" name="Google Shape;626;g31179e60c19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31179e60c19_0_1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7" name="Google Shape;637;g31179e60c19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31179e60c19_0_2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8" name="Google Shape;648;g31179e60c19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g31179e60c19_0_3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9" name="Google Shape;659;g31179e60c19_0_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31179e60c19_0_4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0" name="Google Shape;670;g31179e60c19_0_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31179e60c19_0_5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1" name="Google Shape;681;g31179e60c19_0_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g31179e60c19_0_6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2" name="Google Shape;692;g31179e60c19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31179e60c19_0_7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3" name="Google Shape;703;g31179e60c19_0_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g31179e60c19_0_8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4" name="Google Shape;714;g31179e60c19_0_8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g31179e60c19_0_9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5" name="Google Shape;725;g31179e60c19_0_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g31179e60c19_0_10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6" name="Google Shape;736;g31179e60c19_0_10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5" name="Shape 745"/>
        <p:cNvGrpSpPr/>
        <p:nvPr/>
      </p:nvGrpSpPr>
      <p:grpSpPr>
        <a:xfrm>
          <a:off x="0" y="0"/>
          <a:ext cx="0" cy="0"/>
          <a:chOff x="0" y="0"/>
          <a:chExt cx="0" cy="0"/>
        </a:xfrm>
      </p:grpSpPr>
      <p:sp>
        <p:nvSpPr>
          <p:cNvPr id="746" name="Google Shape;746;g11740053789_0_43: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7" name="Google Shape;747;g11740053789_0_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4"/>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54"/>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5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63"/>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63"/>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6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6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55"/>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5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6"/>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56"/>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5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57"/>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57"/>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5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5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9"/>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59"/>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5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60"/>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6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61"/>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61"/>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61"/>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61"/>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6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62"/>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6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3"/>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53"/>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5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5.png"/><Relationship Id="rId6"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www.surdurulebilirkalkinma.gov.tr/wp-content/uploads/2021/02/SKA-ve-Gostergeleri-Kapak-Birlestirilmis.pdf" TargetMode="Externa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9.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9.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9.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5.png"/><Relationship Id="rId4" Type="http://schemas.openxmlformats.org/officeDocument/2006/relationships/image" Target="../media/image9.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5.png"/><Relationship Id="rId6" Type="http://schemas.openxmlformats.org/officeDocument/2006/relationships/image" Target="../media/image10.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5.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5" name="Google Shape;55;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6" name="Google Shape;56;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7" name="Google Shape;57;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 name="Google Shape;58;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59" name="Google Shape;59;p1"/>
          <p:cNvSpPr txBox="1"/>
          <p:nvPr/>
        </p:nvSpPr>
        <p:spPr>
          <a:xfrm>
            <a:off x="1089100" y="2433300"/>
            <a:ext cx="5612700" cy="7968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3700"/>
              <a:buFont typeface="Arial"/>
              <a:buNone/>
            </a:pPr>
            <a:r>
              <a:rPr b="1" lang="en-GB" sz="2100">
                <a:solidFill>
                  <a:srgbClr val="004993"/>
                </a:solidFill>
                <a:latin typeface="Open Sans"/>
                <a:ea typeface="Open Sans"/>
                <a:cs typeface="Open Sans"/>
                <a:sym typeface="Open Sans"/>
              </a:rPr>
              <a:t>Açık Eğitimi savunmak için şablonlarımızı kullanın </a:t>
            </a:r>
            <a:endParaRPr b="1" i="0" sz="2100" u="none" cap="none" strike="noStrike">
              <a:solidFill>
                <a:srgbClr val="004993"/>
              </a:solidFill>
              <a:latin typeface="Open Sans"/>
              <a:ea typeface="Open Sans"/>
              <a:cs typeface="Open Sans"/>
              <a:sym typeface="Open Sans"/>
            </a:endParaRPr>
          </a:p>
        </p:txBody>
      </p:sp>
      <p:pic>
        <p:nvPicPr>
          <p:cNvPr id="60" name="Google Shape;60;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1" name="Google Shape;61;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62" name="Google Shape;62;p1"/>
          <p:cNvSpPr txBox="1"/>
          <p:nvPr/>
        </p:nvSpPr>
        <p:spPr>
          <a:xfrm>
            <a:off x="3733150" y="416650"/>
            <a:ext cx="30609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GB" sz="3700">
                <a:solidFill>
                  <a:srgbClr val="004993"/>
                </a:solidFill>
                <a:latin typeface="Open Sans"/>
                <a:ea typeface="Open Sans"/>
                <a:cs typeface="Open Sans"/>
                <a:sym typeface="Open Sans"/>
              </a:rPr>
              <a:t>ENOEL </a:t>
            </a:r>
            <a:r>
              <a:rPr b="1" lang="en-GB" sz="3700">
                <a:solidFill>
                  <a:srgbClr val="004993"/>
                </a:solidFill>
                <a:latin typeface="Open Sans"/>
                <a:ea typeface="Open Sans"/>
                <a:cs typeface="Open Sans"/>
                <a:sym typeface="Open Sans"/>
              </a:rPr>
              <a:t>EĞITIM SETI</a:t>
            </a:r>
            <a:endParaRPr b="1" i="0" sz="37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10"/>
          <p:cNvSpPr txBox="1"/>
          <p:nvPr/>
        </p:nvSpPr>
        <p:spPr>
          <a:xfrm>
            <a:off x="1907999" y="485875"/>
            <a:ext cx="5273400" cy="581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4993"/>
                </a:solidFill>
                <a:latin typeface="Open Sans"/>
                <a:ea typeface="Open Sans"/>
                <a:cs typeface="Open Sans"/>
                <a:sym typeface="Open Sans"/>
              </a:rPr>
              <a:t>Açık Eğitim Kaynakları (AEK):</a:t>
            </a:r>
            <a:endParaRPr b="0" i="0" sz="1400" u="none" cap="none" strike="noStrike">
              <a:solidFill>
                <a:srgbClr val="000000"/>
              </a:solidFill>
              <a:latin typeface="Arial"/>
              <a:ea typeface="Arial"/>
              <a:cs typeface="Arial"/>
              <a:sym typeface="Arial"/>
            </a:endParaRPr>
          </a:p>
        </p:txBody>
      </p:sp>
      <p:sp>
        <p:nvSpPr>
          <p:cNvPr id="153" name="Google Shape;153;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10"/>
          <p:cNvSpPr txBox="1"/>
          <p:nvPr/>
        </p:nvSpPr>
        <p:spPr>
          <a:xfrm>
            <a:off x="1907850" y="1512150"/>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b="0" i="0" lang="en-GB" sz="1600" u="none" cap="none" strike="noStrike">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 groups."</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pic>
        <p:nvPicPr>
          <p:cNvPr id="155" name="Google Shape;155;p10"/>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56" name="Google Shape;156;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7" name="Google Shape;157;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8" name="Google Shape;158;p1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59" name="Google Shape;159;p10"/>
          <p:cNvSpPr txBox="1"/>
          <p:nvPr/>
        </p:nvSpPr>
        <p:spPr>
          <a:xfrm>
            <a:off x="1908000" y="3019950"/>
            <a:ext cx="5143500" cy="504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200"/>
              <a:buFont typeface="Arial"/>
              <a:buNone/>
            </a:pPr>
            <a:r>
              <a:rPr b="0" i="0" lang="en-GB" sz="12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3" name="Shape 163"/>
        <p:cNvGrpSpPr/>
        <p:nvPr/>
      </p:nvGrpSpPr>
      <p:grpSpPr>
        <a:xfrm>
          <a:off x="0" y="0"/>
          <a:ext cx="0" cy="0"/>
          <a:chOff x="0" y="0"/>
          <a:chExt cx="0" cy="0"/>
        </a:xfrm>
      </p:grpSpPr>
      <p:sp>
        <p:nvSpPr>
          <p:cNvPr id="164" name="Google Shape;164;p11"/>
          <p:cNvSpPr txBox="1"/>
          <p:nvPr/>
        </p:nvSpPr>
        <p:spPr>
          <a:xfrm>
            <a:off x="1908000" y="485875"/>
            <a:ext cx="5343300" cy="581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400"/>
              <a:buFont typeface="Arial"/>
              <a:buNone/>
            </a:pPr>
            <a:r>
              <a:rPr b="1" i="0" lang="en-GB" sz="2800" u="none" cap="none" strike="noStrike">
                <a:solidFill>
                  <a:srgbClr val="004993"/>
                </a:solidFill>
                <a:latin typeface="Open Sans"/>
                <a:ea typeface="Open Sans"/>
                <a:cs typeface="Open Sans"/>
                <a:sym typeface="Open Sans"/>
              </a:rPr>
              <a:t>Açık Eğitim Kaynakları (AEK):</a:t>
            </a:r>
            <a:endParaRPr b="0" i="0" sz="2800" u="none" cap="none" strike="noStrike">
              <a:solidFill>
                <a:srgbClr val="000000"/>
              </a:solidFill>
              <a:latin typeface="Arial"/>
              <a:ea typeface="Arial"/>
              <a:cs typeface="Arial"/>
              <a:sym typeface="Arial"/>
            </a:endParaRPr>
          </a:p>
        </p:txBody>
      </p:sp>
      <p:sp>
        <p:nvSpPr>
          <p:cNvPr id="165" name="Google Shape;165;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6" name="Google Shape;166;p11"/>
          <p:cNvSpPr txBox="1"/>
          <p:nvPr/>
        </p:nvSpPr>
        <p:spPr>
          <a:xfrm>
            <a:off x="1908000" y="1485823"/>
            <a:ext cx="4743300" cy="12462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b="0" i="0" lang="en-GB" sz="1600" u="none" cap="none" strike="noStrike">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b="0" i="0" sz="1400" u="none" cap="none" strike="noStrike">
              <a:solidFill>
                <a:srgbClr val="000000"/>
              </a:solidFill>
              <a:latin typeface="Arial"/>
              <a:ea typeface="Arial"/>
              <a:cs typeface="Arial"/>
              <a:sym typeface="Arial"/>
            </a:endParaRPr>
          </a:p>
        </p:txBody>
      </p:sp>
      <p:pic>
        <p:nvPicPr>
          <p:cNvPr id="167" name="Google Shape;167;p11"/>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8" name="Google Shape;168;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69" name="Google Shape;169;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0" name="Google Shape;170;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1" name="Google Shape;171;p11"/>
          <p:cNvSpPr txBox="1"/>
          <p:nvPr/>
        </p:nvSpPr>
        <p:spPr>
          <a:xfrm>
            <a:off x="1908000" y="3019950"/>
            <a:ext cx="5143500" cy="504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200"/>
              <a:buFont typeface="Arial"/>
              <a:buNone/>
            </a:pPr>
            <a:r>
              <a:rPr b="0" i="0" lang="en-GB" sz="12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5" name="Shape 175"/>
        <p:cNvGrpSpPr/>
        <p:nvPr/>
      </p:nvGrpSpPr>
      <p:grpSpPr>
        <a:xfrm>
          <a:off x="0" y="0"/>
          <a:ext cx="0" cy="0"/>
          <a:chOff x="0" y="0"/>
          <a:chExt cx="0" cy="0"/>
        </a:xfrm>
      </p:grpSpPr>
      <p:sp>
        <p:nvSpPr>
          <p:cNvPr id="176" name="Google Shape;176;p12"/>
          <p:cNvSpPr txBox="1"/>
          <p:nvPr/>
        </p:nvSpPr>
        <p:spPr>
          <a:xfrm>
            <a:off x="1908000" y="116425"/>
            <a:ext cx="4617900" cy="1320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800"/>
              <a:buFont typeface="Arial"/>
              <a:buNone/>
            </a:pPr>
            <a:r>
              <a:rPr b="1" i="0" lang="en-GB" sz="1900" u="none" cap="none" strike="noStrike">
                <a:solidFill>
                  <a:srgbClr val="004993"/>
                </a:solidFill>
                <a:latin typeface="Open Sans"/>
                <a:ea typeface="Open Sans"/>
                <a:cs typeface="Open Sans"/>
                <a:sym typeface="Open Sans"/>
              </a:rPr>
              <a:t>Açık Eğitim </a:t>
            </a:r>
            <a:r>
              <a:rPr b="1" i="0" lang="en-GB" sz="1900" u="none" cap="none" strike="noStrike">
                <a:solidFill>
                  <a:srgbClr val="45BEDF"/>
                </a:solidFill>
                <a:latin typeface="Open Sans"/>
                <a:ea typeface="Open Sans"/>
                <a:cs typeface="Open Sans"/>
                <a:sym typeface="Open Sans"/>
              </a:rPr>
              <a:t>= </a:t>
            </a:r>
            <a:r>
              <a:rPr b="1" i="0" lang="en-GB" sz="1900" u="none" cap="none" strike="noStrike">
                <a:solidFill>
                  <a:srgbClr val="004993"/>
                </a:solidFill>
                <a:latin typeface="Open Sans"/>
                <a:ea typeface="Open Sans"/>
                <a:cs typeface="Open Sans"/>
                <a:sym typeface="Open Sans"/>
              </a:rPr>
              <a:t>AEK </a:t>
            </a:r>
            <a:r>
              <a:rPr b="1" i="0" lang="en-GB" sz="1900" u="none" cap="none" strike="noStrike">
                <a:solidFill>
                  <a:srgbClr val="45BEDF"/>
                </a:solidFill>
                <a:latin typeface="Open Sans"/>
                <a:ea typeface="Open Sans"/>
                <a:cs typeface="Open Sans"/>
                <a:sym typeface="Open Sans"/>
              </a:rPr>
              <a:t>+</a:t>
            </a:r>
            <a:r>
              <a:rPr b="1" i="0" lang="en-GB" sz="1900" u="none" cap="none" strike="noStrike">
                <a:solidFill>
                  <a:srgbClr val="004993"/>
                </a:solidFill>
                <a:latin typeface="Open Sans"/>
                <a:ea typeface="Open Sans"/>
                <a:cs typeface="Open Sans"/>
                <a:sym typeface="Open Sans"/>
              </a:rPr>
              <a:t> uygun pedagojik metodojiler </a:t>
            </a:r>
            <a:r>
              <a:rPr b="1" i="0" lang="en-GB" sz="1900" u="none" cap="none" strike="noStrike">
                <a:solidFill>
                  <a:srgbClr val="45BEDF"/>
                </a:solidFill>
                <a:latin typeface="Open Sans"/>
                <a:ea typeface="Open Sans"/>
                <a:cs typeface="Open Sans"/>
                <a:sym typeface="Open Sans"/>
              </a:rPr>
              <a:t>+</a:t>
            </a:r>
            <a:r>
              <a:rPr b="1" i="0" lang="en-GB" sz="1900" u="none" cap="none" strike="noStrike">
                <a:solidFill>
                  <a:srgbClr val="004993"/>
                </a:solidFill>
                <a:latin typeface="Open Sans"/>
                <a:ea typeface="Open Sans"/>
                <a:cs typeface="Open Sans"/>
                <a:sym typeface="Open Sans"/>
              </a:rPr>
              <a:t> iyi tasarlanmış öğrenme hedefleri </a:t>
            </a:r>
            <a:r>
              <a:rPr b="1" i="0" lang="en-GB" sz="1900" u="none" cap="none" strike="noStrike">
                <a:solidFill>
                  <a:srgbClr val="45BEDF"/>
                </a:solidFill>
                <a:latin typeface="Open Sans"/>
                <a:ea typeface="Open Sans"/>
                <a:cs typeface="Open Sans"/>
                <a:sym typeface="Open Sans"/>
              </a:rPr>
              <a:t>+</a:t>
            </a:r>
            <a:r>
              <a:rPr b="1" i="0" lang="en-GB" sz="1900" u="none" cap="none" strike="noStrike">
                <a:solidFill>
                  <a:srgbClr val="004993"/>
                </a:solidFill>
                <a:latin typeface="Open Sans"/>
                <a:ea typeface="Open Sans"/>
                <a:cs typeface="Open Sans"/>
                <a:sym typeface="Open Sans"/>
              </a:rPr>
              <a:t> öğrenme etkinliklerinin çeşitliliği </a:t>
            </a:r>
            <a:r>
              <a:rPr b="1" i="0" lang="en-GB" sz="1900" u="none" cap="none" strike="noStrike">
                <a:solidFill>
                  <a:srgbClr val="45BEDF"/>
                </a:solidFill>
                <a:latin typeface="Open Sans"/>
                <a:ea typeface="Open Sans"/>
                <a:cs typeface="Open Sans"/>
                <a:sym typeface="Open Sans"/>
              </a:rPr>
              <a:t>=</a:t>
            </a:r>
            <a:endParaRPr b="0" i="0" sz="1500" u="none" cap="none" strike="noStrike">
              <a:solidFill>
                <a:srgbClr val="000000"/>
              </a:solidFill>
              <a:latin typeface="Arial"/>
              <a:ea typeface="Arial"/>
              <a:cs typeface="Arial"/>
              <a:sym typeface="Arial"/>
            </a:endParaRPr>
          </a:p>
        </p:txBody>
      </p:sp>
      <p:sp>
        <p:nvSpPr>
          <p:cNvPr id="177" name="Google Shape;177;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78" name="Google Shape;178;p12"/>
          <p:cNvSpPr txBox="1"/>
          <p:nvPr/>
        </p:nvSpPr>
        <p:spPr>
          <a:xfrm>
            <a:off x="1908000" y="1459325"/>
            <a:ext cx="5511900" cy="16932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en-GB" sz="1500" u="none" cap="none" strike="noStrike">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b="0" i="0" sz="2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79" name="Google Shape;179;p12"/>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80" name="Google Shape;180;p12"/>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1" name="Google Shape;181;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2" name="Google Shape;182;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3" name="Google Shape;183;p12"/>
          <p:cNvSpPr txBox="1"/>
          <p:nvPr/>
        </p:nvSpPr>
        <p:spPr>
          <a:xfrm>
            <a:off x="1908000" y="3019950"/>
            <a:ext cx="5143500" cy="504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200"/>
              <a:buFont typeface="Arial"/>
              <a:buNone/>
            </a:pPr>
            <a:r>
              <a:rPr b="0" i="0" lang="en-GB" sz="12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7" name="Shape 187"/>
        <p:cNvGrpSpPr/>
        <p:nvPr/>
      </p:nvGrpSpPr>
      <p:grpSpPr>
        <a:xfrm>
          <a:off x="0" y="0"/>
          <a:ext cx="0" cy="0"/>
          <a:chOff x="0" y="0"/>
          <a:chExt cx="0" cy="0"/>
        </a:xfrm>
      </p:grpSpPr>
      <p:sp>
        <p:nvSpPr>
          <p:cNvPr id="188" name="Google Shape;188;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9" name="Google Shape;189;p13"/>
          <p:cNvSpPr txBox="1"/>
          <p:nvPr/>
        </p:nvSpPr>
        <p:spPr>
          <a:xfrm>
            <a:off x="2634100" y="856500"/>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Kalıcı erişim sağlayın: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Öğrenciler derslerini tamamladıktan sonra </a:t>
            </a:r>
            <a:r>
              <a:rPr lang="en-GB" sz="2400">
                <a:solidFill>
                  <a:srgbClr val="004993"/>
                </a:solidFill>
                <a:latin typeface="Open Sans"/>
                <a:ea typeface="Open Sans"/>
                <a:cs typeface="Open Sans"/>
                <a:sym typeface="Open Sans"/>
              </a:rPr>
              <a:t>bile </a:t>
            </a:r>
            <a:r>
              <a:rPr b="0" i="0" lang="en-GB" sz="2400" u="none" cap="none" strike="noStrike">
                <a:solidFill>
                  <a:srgbClr val="004993"/>
                </a:solidFill>
                <a:latin typeface="Open Sans"/>
                <a:ea typeface="Open Sans"/>
                <a:cs typeface="Open Sans"/>
                <a:sym typeface="Open Sans"/>
              </a:rPr>
              <a:t>kaynaklara erişebilirler.</a:t>
            </a:r>
            <a:endParaRPr b="0" i="0" sz="1400" u="none" cap="none" strike="noStrike">
              <a:solidFill>
                <a:srgbClr val="000000"/>
              </a:solidFill>
              <a:latin typeface="Arial"/>
              <a:ea typeface="Arial"/>
              <a:cs typeface="Arial"/>
              <a:sym typeface="Arial"/>
            </a:endParaRPr>
          </a:p>
        </p:txBody>
      </p:sp>
      <p:sp>
        <p:nvSpPr>
          <p:cNvPr id="190" name="Google Shape;190;p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2" name="Google Shape;192;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3" name="Google Shape;193;p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13"/>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8" name="Shape 198"/>
        <p:cNvGrpSpPr/>
        <p:nvPr/>
      </p:nvGrpSpPr>
      <p:grpSpPr>
        <a:xfrm>
          <a:off x="0" y="0"/>
          <a:ext cx="0" cy="0"/>
          <a:chOff x="0" y="0"/>
          <a:chExt cx="0" cy="0"/>
        </a:xfrm>
      </p:grpSpPr>
      <p:sp>
        <p:nvSpPr>
          <p:cNvPr id="199" name="Google Shape;199;g33ac6b1cbe7_0_5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0" name="Google Shape;200;g33ac6b1cbe7_0_53"/>
          <p:cNvSpPr txBox="1"/>
          <p:nvPr/>
        </p:nvSpPr>
        <p:spPr>
          <a:xfrm>
            <a:off x="2581800" y="551250"/>
            <a:ext cx="47466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83C92"/>
                </a:solidFill>
                <a:latin typeface="Open Sans"/>
                <a:ea typeface="Open Sans"/>
                <a:cs typeface="Open Sans"/>
                <a:sym typeface="Open Sans"/>
              </a:rPr>
              <a:t>Kapsayıcılığı destekleyin: </a:t>
            </a:r>
            <a:endParaRPr b="1" sz="2400">
              <a:solidFill>
                <a:srgbClr val="083C92"/>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GB" sz="2400">
                <a:solidFill>
                  <a:srgbClr val="083C92"/>
                </a:solidFill>
                <a:latin typeface="Open Sans"/>
                <a:ea typeface="Open Sans"/>
                <a:cs typeface="Open Sans"/>
                <a:sym typeface="Open Sans"/>
              </a:rPr>
              <a:t>AEK, öğrencilerin profillerini ve senaryolarını yansıtacak şekilde uyarlanabilir ve farklı seviyelerdeki kapsayıcılık ihtiyaçlarını ele alabilir. </a:t>
            </a:r>
            <a:endParaRPr i="0" sz="2400" u="none" cap="none" strike="noStrike">
              <a:solidFill>
                <a:srgbClr val="FF0000"/>
              </a:solidFill>
              <a:latin typeface="Open Sans"/>
              <a:ea typeface="Open Sans"/>
              <a:cs typeface="Open Sans"/>
              <a:sym typeface="Open Sans"/>
            </a:endParaRPr>
          </a:p>
        </p:txBody>
      </p:sp>
      <p:sp>
        <p:nvSpPr>
          <p:cNvPr id="201" name="Google Shape;201;g33ac6b1cbe7_0_5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2" name="Google Shape;202;g33ac6b1cbe7_0_5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3" name="Google Shape;203;g33ac6b1cbe7_0_5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4" name="Google Shape;204;g33ac6b1cbe7_0_5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g33ac6b1cbe7_0_53"/>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9" name="Shape 209"/>
        <p:cNvGrpSpPr/>
        <p:nvPr/>
      </p:nvGrpSpPr>
      <p:grpSpPr>
        <a:xfrm>
          <a:off x="0" y="0"/>
          <a:ext cx="0" cy="0"/>
          <a:chOff x="0" y="0"/>
          <a:chExt cx="0" cy="0"/>
        </a:xfrm>
      </p:grpSpPr>
      <p:sp>
        <p:nvSpPr>
          <p:cNvPr id="210" name="Google Shape;210;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1" name="Google Shape;211;p15"/>
          <p:cNvSpPr txBox="1"/>
          <p:nvPr/>
        </p:nvSpPr>
        <p:spPr>
          <a:xfrm>
            <a:off x="2548225" y="149275"/>
            <a:ext cx="50400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Öğrenimin çeşitlendirilmesini teşvik edin: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AEK’na her türlü cihazdan ihtiyaç duyulduğunda tekrar tekrar çeşitli formatlarda erişilebilir. Tekrarın öneminin hafife almayın! AEK ayrıca yaygın ve daha az yaygın öğrenme ortamlarını da destekler.</a:t>
            </a:r>
            <a:endParaRPr sz="2400">
              <a:solidFill>
                <a:srgbClr val="004993"/>
              </a:solidFill>
              <a:latin typeface="Open Sans"/>
              <a:ea typeface="Open Sans"/>
              <a:cs typeface="Open Sans"/>
              <a:sym typeface="Open Sans"/>
            </a:endParaRPr>
          </a:p>
        </p:txBody>
      </p:sp>
      <p:sp>
        <p:nvSpPr>
          <p:cNvPr id="212" name="Google Shape;212;p1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3" name="Google Shape;213;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4" name="Google Shape;214;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5" name="Google Shape;215;p1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5"/>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0" name="Shape 220"/>
        <p:cNvGrpSpPr/>
        <p:nvPr/>
      </p:nvGrpSpPr>
      <p:grpSpPr>
        <a:xfrm>
          <a:off x="0" y="0"/>
          <a:ext cx="0" cy="0"/>
          <a:chOff x="0" y="0"/>
          <a:chExt cx="0" cy="0"/>
        </a:xfrm>
      </p:grpSpPr>
      <p:sp>
        <p:nvSpPr>
          <p:cNvPr id="221" name="Google Shape;221;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2" name="Google Shape;222;p16"/>
          <p:cNvSpPr txBox="1"/>
          <p:nvPr/>
        </p:nvSpPr>
        <p:spPr>
          <a:xfrm>
            <a:off x="2638650" y="551250"/>
            <a:ext cx="49005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Yaşam boyu öğrenmeyi teşvik edin: </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AEK, bir şey öğrenmek veya hafızasını tazelemek isteyen her yaştan herkesin kullanımına açıktır.</a:t>
            </a:r>
            <a:endParaRPr b="0" i="0" sz="1400" u="none" cap="none" strike="noStrike">
              <a:solidFill>
                <a:srgbClr val="000000"/>
              </a:solidFill>
              <a:latin typeface="Arial"/>
              <a:ea typeface="Arial"/>
              <a:cs typeface="Arial"/>
              <a:sym typeface="Arial"/>
            </a:endParaRPr>
          </a:p>
        </p:txBody>
      </p:sp>
      <p:sp>
        <p:nvSpPr>
          <p:cNvPr id="223" name="Google Shape;223;p1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4" name="Google Shape;224;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5" name="Google Shape;225;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6" name="Google Shape;226;p1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16"/>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1" name="Shape 231"/>
        <p:cNvGrpSpPr/>
        <p:nvPr/>
      </p:nvGrpSpPr>
      <p:grpSpPr>
        <a:xfrm>
          <a:off x="0" y="0"/>
          <a:ext cx="0" cy="0"/>
          <a:chOff x="0" y="0"/>
          <a:chExt cx="0" cy="0"/>
        </a:xfrm>
      </p:grpSpPr>
      <p:sp>
        <p:nvSpPr>
          <p:cNvPr id="232" name="Google Shape;232;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3" name="Google Shape;233;p17"/>
          <p:cNvSpPr txBox="1"/>
          <p:nvPr/>
        </p:nvSpPr>
        <p:spPr>
          <a:xfrm>
            <a:off x="2616950" y="551538"/>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Maliyeti düşürün: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Yüksek fiyatlar öğrencileri yayınların eski versiyonlarını kullanmak zorunda bırakabilir. AEK’da böyle bir durum söz konusu değildir.</a:t>
            </a:r>
            <a:endParaRPr b="0" i="0" sz="2800" u="none" cap="none" strike="noStrike">
              <a:solidFill>
                <a:srgbClr val="000000"/>
              </a:solidFill>
              <a:latin typeface="Arial"/>
              <a:ea typeface="Arial"/>
              <a:cs typeface="Arial"/>
              <a:sym typeface="Arial"/>
            </a:endParaRPr>
          </a:p>
        </p:txBody>
      </p:sp>
      <p:sp>
        <p:nvSpPr>
          <p:cNvPr id="234" name="Google Shape;234;p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5" name="Google Shape;235;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6" name="Google Shape;236;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7" name="Google Shape;237;p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17"/>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2" name="Shape 242"/>
        <p:cNvGrpSpPr/>
        <p:nvPr/>
      </p:nvGrpSpPr>
      <p:grpSpPr>
        <a:xfrm>
          <a:off x="0" y="0"/>
          <a:ext cx="0" cy="0"/>
          <a:chOff x="0" y="0"/>
          <a:chExt cx="0" cy="0"/>
        </a:xfrm>
      </p:grpSpPr>
      <p:sp>
        <p:nvSpPr>
          <p:cNvPr id="243" name="Google Shape;243;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4" name="Google Shape;244;p18"/>
          <p:cNvSpPr txBox="1"/>
          <p:nvPr/>
        </p:nvSpPr>
        <p:spPr>
          <a:xfrm>
            <a:off x="2591675" y="592675"/>
            <a:ext cx="48453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2400">
                <a:solidFill>
                  <a:srgbClr val="004993"/>
                </a:solidFill>
                <a:latin typeface="Open Sans"/>
                <a:ea typeface="Open Sans"/>
                <a:cs typeface="Open Sans"/>
                <a:sym typeface="Open Sans"/>
              </a:rPr>
              <a:t>Öğrenme fırsatlarını geliştirin:</a:t>
            </a:r>
            <a:endParaRPr b="1" sz="24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400"/>
              <a:buFont typeface="Arial"/>
              <a:buNone/>
            </a:pPr>
            <a:r>
              <a:rPr lang="en-GB" sz="2400">
                <a:solidFill>
                  <a:srgbClr val="004993"/>
                </a:solidFill>
                <a:latin typeface="Open Sans"/>
                <a:ea typeface="Open Sans"/>
                <a:cs typeface="Open Sans"/>
                <a:sym typeface="Open Sans"/>
              </a:rPr>
              <a:t>AEK kullanan öğrenciler, geleneksel materyalleri kullanan öğrenciler kadar iyi veya daha iyi performans gösterirler.</a:t>
            </a:r>
            <a:endParaRPr i="0" sz="1400" u="none" cap="none" strike="noStrike">
              <a:solidFill>
                <a:srgbClr val="000000"/>
              </a:solidFill>
            </a:endParaRPr>
          </a:p>
        </p:txBody>
      </p:sp>
      <p:sp>
        <p:nvSpPr>
          <p:cNvPr id="245" name="Google Shape;245;p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6" name="Google Shape;246;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7" name="Google Shape;247;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8" name="Google Shape;248;p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18"/>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3" name="Shape 253"/>
        <p:cNvGrpSpPr/>
        <p:nvPr/>
      </p:nvGrpSpPr>
      <p:grpSpPr>
        <a:xfrm>
          <a:off x="0" y="0"/>
          <a:ext cx="0" cy="0"/>
          <a:chOff x="0" y="0"/>
          <a:chExt cx="0" cy="0"/>
        </a:xfrm>
      </p:grpSpPr>
      <p:sp>
        <p:nvSpPr>
          <p:cNvPr id="254" name="Google Shape;254;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5" name="Google Shape;255;p19"/>
          <p:cNvSpPr txBox="1"/>
          <p:nvPr/>
        </p:nvSpPr>
        <p:spPr>
          <a:xfrm>
            <a:off x="2613225" y="837600"/>
            <a:ext cx="4863900" cy="1828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2400">
                <a:solidFill>
                  <a:srgbClr val="083C92"/>
                </a:solidFill>
                <a:latin typeface="Open Sans"/>
                <a:ea typeface="Open Sans"/>
                <a:cs typeface="Open Sans"/>
                <a:sym typeface="Open Sans"/>
              </a:rPr>
              <a:t>Derslere hazır olmayı sağlayın: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400"/>
              <a:buFont typeface="Arial"/>
              <a:buNone/>
            </a:pPr>
            <a:r>
              <a:rPr b="0" i="0" lang="en-GB" sz="2400" u="none" cap="none" strike="noStrike">
                <a:solidFill>
                  <a:srgbClr val="083C92"/>
                </a:solidFill>
                <a:latin typeface="Open Sans"/>
                <a:ea typeface="Open Sans"/>
                <a:cs typeface="Open Sans"/>
                <a:sym typeface="Open Sans"/>
              </a:rPr>
              <a:t>AEK derslerin başlamasıyla birlikte öğrencilerin erişimine ve kullanımına hazırdır. </a:t>
            </a:r>
            <a:endParaRPr b="0" i="0" sz="1400" u="none" cap="none" strike="noStrike">
              <a:solidFill>
                <a:srgbClr val="000000"/>
              </a:solidFill>
              <a:latin typeface="Arial"/>
              <a:ea typeface="Arial"/>
              <a:cs typeface="Arial"/>
              <a:sym typeface="Arial"/>
            </a:endParaRPr>
          </a:p>
        </p:txBody>
      </p:sp>
      <p:sp>
        <p:nvSpPr>
          <p:cNvPr id="256" name="Google Shape;256;p1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7" name="Google Shape;257;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8" name="Google Shape;258;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9" name="Google Shape;259;p1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19"/>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314700" y="46525"/>
            <a:ext cx="6990600" cy="361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900" u="none" cap="none" strike="noStrike">
                <a:solidFill>
                  <a:srgbClr val="083C92"/>
                </a:solidFill>
                <a:latin typeface="Open Sans"/>
                <a:ea typeface="Open Sans"/>
                <a:cs typeface="Open Sans"/>
                <a:sym typeface="Open Sans"/>
              </a:rPr>
              <a:t>Açık Eğitimin </a:t>
            </a:r>
            <a:r>
              <a:rPr b="1" lang="en-GB" sz="900">
                <a:solidFill>
                  <a:srgbClr val="083C92"/>
                </a:solidFill>
                <a:latin typeface="Open Sans"/>
                <a:ea typeface="Open Sans"/>
                <a:cs typeface="Open Sans"/>
                <a:sym typeface="Open Sans"/>
              </a:rPr>
              <a:t>Faydaları</a:t>
            </a:r>
            <a:r>
              <a:rPr b="1" i="0" lang="en-GB" sz="900" u="none" cap="none" strike="noStrike">
                <a:solidFill>
                  <a:srgbClr val="083C92"/>
                </a:solidFill>
                <a:latin typeface="Open Sans"/>
                <a:ea typeface="Open Sans"/>
                <a:cs typeface="Open Sans"/>
                <a:sym typeface="Open Sans"/>
              </a:rPr>
              <a:t> eğitim setine hoş geldiniz!  </a:t>
            </a:r>
            <a:r>
              <a:rPr i="0" lang="en-GB" sz="900" cap="none" strike="noStrike">
                <a:solidFill>
                  <a:srgbClr val="083C92"/>
                </a:solidFill>
                <a:latin typeface="Open Sans"/>
                <a:ea typeface="Open Sans"/>
                <a:cs typeface="Open Sans"/>
                <a:sym typeface="Open Sans"/>
              </a:rPr>
              <a:t>Avrupa Açık Eğitim Kütüphanecileri Ağı</a:t>
            </a:r>
            <a:r>
              <a:rPr i="0" lang="en-GB" sz="900" u="none" cap="none" strike="noStrike">
                <a:solidFill>
                  <a:srgbClr val="083C92"/>
                </a:solidFill>
                <a:latin typeface="Open Sans"/>
                <a:ea typeface="Open Sans"/>
                <a:cs typeface="Open Sans"/>
                <a:sym typeface="Open Sans"/>
              </a:rPr>
              <a:t> (the </a:t>
            </a:r>
            <a:r>
              <a:rPr i="0" lang="en-GB" sz="900" u="sng" cap="none" strike="noStrike">
                <a:solidFill>
                  <a:schemeClr val="hlink"/>
                </a:solidFill>
                <a:latin typeface="Open Sans"/>
                <a:ea typeface="Open Sans"/>
                <a:cs typeface="Open Sans"/>
                <a:sym typeface="Open Sans"/>
                <a:hlinkClick r:id="rId3"/>
              </a:rPr>
              <a:t>European Network of Open Education Librarians</a:t>
            </a:r>
            <a:r>
              <a:rPr i="0" lang="en-GB" sz="900" u="none" cap="none" strike="noStrike">
                <a:solidFill>
                  <a:srgbClr val="083C92"/>
                </a:solidFill>
                <a:latin typeface="Open Sans"/>
                <a:ea typeface="Open Sans"/>
                <a:cs typeface="Open Sans"/>
                <a:sym typeface="Open Sans"/>
              </a:rPr>
              <a:t>, ENOEL) tarafından hazırlanmıştır. Eğitim seti, Açık Eğitim'in önemi konusunda farkındalığı artırmaya yardımcı olmayı amaçlamakta ve öğrenciler, öğretmenler, kurumlar, toplum ve kütüphaneciler için faydalarına işaret etmektedir.</a:t>
            </a:r>
            <a:endParaRPr sz="900">
              <a:solidFill>
                <a:srgbClr val="083C92"/>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9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GB" sz="800" u="none" cap="none" strike="noStrike">
                <a:solidFill>
                  <a:srgbClr val="004993"/>
                </a:solidFill>
                <a:latin typeface="Open Sans"/>
                <a:ea typeface="Open Sans"/>
                <a:cs typeface="Open Sans"/>
                <a:sym typeface="Open Sans"/>
              </a:rPr>
              <a:t>Bu sunum </a:t>
            </a:r>
            <a:r>
              <a:rPr b="1" i="0" lang="en-GB" sz="800" u="none" cap="none" strike="noStrike">
                <a:solidFill>
                  <a:srgbClr val="004993"/>
                </a:solidFill>
                <a:latin typeface="Open Sans"/>
                <a:ea typeface="Open Sans"/>
                <a:cs typeface="Open Sans"/>
                <a:sym typeface="Open Sans"/>
              </a:rPr>
              <a:t>kartlarının şablonlarını </a:t>
            </a:r>
            <a:r>
              <a:rPr b="0" i="0" lang="en-GB" sz="800" u="none" cap="none" strike="noStrike">
                <a:solidFill>
                  <a:srgbClr val="004993"/>
                </a:solidFill>
                <a:latin typeface="Open Sans"/>
                <a:ea typeface="Open Sans"/>
                <a:cs typeface="Open Sans"/>
                <a:sym typeface="Open Sans"/>
              </a:rPr>
              <a:t>içerir.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lang="en-GB" sz="800">
                <a:solidFill>
                  <a:srgbClr val="083C92"/>
                </a:solidFill>
                <a:latin typeface="Open Sans"/>
                <a:ea typeface="Open Sans"/>
                <a:cs typeface="Open Sans"/>
                <a:sym typeface="Open Sans"/>
              </a:rPr>
              <a:t>*Slayt boyutları, sosyal medya kullanılırken iyi görüntülenmelerini sağlamak için kart boyutundadır. Her slaytı ayrı ayrı jpg görüntüsü olarak indirebilirsiniz.</a:t>
            </a:r>
            <a:endParaRPr b="0" i="0" sz="1400" u="none" cap="none" strike="noStrike">
              <a:solidFill>
                <a:srgbClr val="083C9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İsterseniz şablonları değiştirmeden veya kendi özel ihtiyaçlarınıza göre uyarlayabilirsiniz.</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Şablonu uyarlamadan kullanırken, sunumun tamamını ya da kullanmak istediğiniz tek bir slaytı indirmeniz yeterlidir.</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Eğer sunumu ihtiyaçlarınıza göre uyarlamak istiyorsanız şunları yapmanız gerekir: </a:t>
            </a:r>
            <a:endParaRPr b="0" i="0" sz="14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en-GB" sz="800" u="none" cap="none" strike="noStrike">
                <a:solidFill>
                  <a:srgbClr val="004993"/>
                </a:solidFill>
                <a:latin typeface="Open Sans"/>
                <a:ea typeface="Open Sans"/>
                <a:cs typeface="Open Sans"/>
                <a:sym typeface="Open Sans"/>
              </a:rPr>
              <a:t>Sunumu indirin</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GB" sz="800" u="none" cap="none" strike="noStrike">
                <a:solidFill>
                  <a:srgbClr val="004993"/>
                </a:solidFill>
                <a:latin typeface="Open Sans"/>
                <a:ea typeface="Open Sans"/>
                <a:cs typeface="Open Sans"/>
                <a:sym typeface="Open Sans"/>
              </a:rPr>
              <a:t>İhtiyaçlarınıza göre uyarlayın (kuruluşunuzun logosounu ekleyin, uygun olduğunu düşündüğünüz değişiklikleri yapın)</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GB" sz="800" u="none" cap="none" strike="noStrike">
                <a:solidFill>
                  <a:srgbClr val="004993"/>
                </a:solidFill>
                <a:latin typeface="Open Sans"/>
                <a:ea typeface="Open Sans"/>
                <a:cs typeface="Open Sans"/>
                <a:sym typeface="Open Sans"/>
              </a:rPr>
              <a:t>Uyarladığınız versiyonun şu notu içerdiğinden emin olun. “Bu çalışma [dosya adı, ( örneğin Turkish_3. OE Benefits – </a:t>
            </a:r>
            <a:r>
              <a:rPr b="0" i="0" lang="en-GB" sz="800" u="none" cap="none" strike="noStrike">
                <a:solidFill>
                  <a:srgbClr val="083C92"/>
                </a:solidFill>
                <a:latin typeface="Open Sans"/>
                <a:ea typeface="Open Sans"/>
                <a:cs typeface="Open Sans"/>
                <a:sym typeface="Open Sans"/>
              </a:rPr>
              <a:t>ENOEL Cards</a:t>
            </a:r>
            <a:r>
              <a:rPr b="0" i="0" lang="en-GB" sz="800" u="none" cap="none" strike="noStrike">
                <a:solidFill>
                  <a:srgbClr val="004993"/>
                </a:solidFill>
                <a:latin typeface="Open Sans"/>
                <a:ea typeface="Open Sans"/>
                <a:cs typeface="Open Sans"/>
                <a:sym typeface="Open Sans"/>
              </a:rPr>
              <a:t>)] eğitim setinden uyarlanmıştır. [Orjinal kaynak için </a:t>
            </a:r>
            <a:r>
              <a:rPr lang="en-GB" sz="800" u="sng">
                <a:solidFill>
                  <a:schemeClr val="hlink"/>
                </a:solidFill>
                <a:latin typeface="Open Sans"/>
                <a:ea typeface="Open Sans"/>
                <a:cs typeface="Open Sans"/>
                <a:sym typeface="Open Sans"/>
                <a:hlinkClick r:id="rId4"/>
              </a:rPr>
              <a:t>https://doi.org/10.5281/zenodo.5568482</a:t>
            </a:r>
            <a:r>
              <a:rPr b="0" i="0" lang="en-GB" sz="800" u="none" cap="none" strike="noStrike">
                <a:solidFill>
                  <a:srgbClr val="004993"/>
                </a:solidFill>
                <a:latin typeface="Open Sans"/>
                <a:ea typeface="Open Sans"/>
                <a:cs typeface="Open Sans"/>
                <a:sym typeface="Open Sans"/>
              </a:rPr>
              <a:t>], </a:t>
            </a:r>
            <a:r>
              <a:rPr b="0" i="0" lang="en-GB"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GB" sz="800" u="none" cap="none" strike="noStrike">
                <a:solidFill>
                  <a:srgbClr val="083C92"/>
                </a:solidFill>
                <a:latin typeface="Open Sans"/>
                <a:ea typeface="Open Sans"/>
                <a:cs typeface="Open Sans"/>
                <a:sym typeface="Open Sans"/>
              </a:rPr>
              <a:t> </a:t>
            </a:r>
            <a:r>
              <a:rPr b="0" i="0" lang="en-GB" sz="800" u="none" cap="none" strike="noStrike">
                <a:solidFill>
                  <a:srgbClr val="004993"/>
                </a:solidFill>
                <a:latin typeface="Open Sans"/>
                <a:ea typeface="Open Sans"/>
                <a:cs typeface="Open Sans"/>
                <a:sym typeface="Open Sans"/>
              </a:rPr>
              <a:t>(ENOEL), </a:t>
            </a:r>
            <a:r>
              <a:rPr b="0" i="0" lang="en-GB"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 </a:t>
            </a:r>
            <a:r>
              <a:rPr b="0" i="0" lang="en-GB" sz="8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800" u="none" cap="none" strike="noStrike">
                <a:solidFill>
                  <a:srgbClr val="004993"/>
                </a:solidFill>
                <a:latin typeface="Open Sans"/>
                <a:ea typeface="Open Sans"/>
                <a:cs typeface="Open Sans"/>
                <a:sym typeface="Open Sans"/>
              </a:rPr>
              <a:t>Aşağıda slaytları nasıl düzenleyebileceğinize ve bazı slaytlar için önerilen kullanımlara ilişkin kısa bir açıklama bulacaksınız. Bunlar sadece öneridir. İhtiyaçlarınıza göre slaytları uyarlayabilirsiniz.</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Slayt 3 </a:t>
            </a:r>
            <a:r>
              <a:rPr b="0" i="0" lang="en-GB" sz="800" u="none" cap="none" strike="noStrike">
                <a:solidFill>
                  <a:srgbClr val="004993"/>
                </a:solidFill>
                <a:latin typeface="Open Sans"/>
                <a:ea typeface="Open Sans"/>
                <a:cs typeface="Open Sans"/>
                <a:sym typeface="Open Sans"/>
              </a:rPr>
              <a:t>kurumunuzun logosunun yerleşimi ve nitelik beyanı dahil olmak üzere şablonun nasıl uyarlanabileceğine dair bir örnek verir.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Slayt  4-12 </a:t>
            </a:r>
            <a:r>
              <a:rPr b="0" i="0" lang="en-GB" sz="800" u="none" cap="none" strike="noStrike">
                <a:solidFill>
                  <a:srgbClr val="004993"/>
                </a:solidFill>
                <a:latin typeface="Open Sans"/>
                <a:ea typeface="Open Sans"/>
                <a:cs typeface="Open Sans"/>
                <a:sym typeface="Open Sans"/>
              </a:rPr>
              <a:t>ilgili temel sorular sorar ve Açık Eğitim Kaynakları (AEK)’in temellerini belirler. Bu slaytları merak uyandırmak için sunumunuzda giriş olarak kullanabilirsiniz.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Slayt 13-</a:t>
            </a:r>
            <a:r>
              <a:rPr b="1" lang="en-GB" sz="800">
                <a:solidFill>
                  <a:srgbClr val="083C92"/>
                </a:solidFill>
                <a:latin typeface="Open Sans"/>
                <a:ea typeface="Open Sans"/>
                <a:cs typeface="Open Sans"/>
                <a:sym typeface="Open Sans"/>
              </a:rPr>
              <a:t>63,</a:t>
            </a:r>
            <a:r>
              <a:rPr b="1" i="0" lang="en-GB" sz="800" u="none" cap="none" strike="noStrike">
                <a:solidFill>
                  <a:srgbClr val="083C92"/>
                </a:solidFill>
                <a:latin typeface="Open Sans"/>
                <a:ea typeface="Open Sans"/>
                <a:cs typeface="Open Sans"/>
                <a:sym typeface="Open Sans"/>
              </a:rPr>
              <a:t> </a:t>
            </a:r>
            <a:r>
              <a:rPr lang="en-GB" sz="800">
                <a:solidFill>
                  <a:srgbClr val="083C92"/>
                </a:solidFill>
                <a:latin typeface="Open Sans"/>
                <a:ea typeface="Open Sans"/>
                <a:cs typeface="Open Sans"/>
                <a:sym typeface="Open Sans"/>
              </a:rPr>
              <a:t>beş</a:t>
            </a:r>
            <a:r>
              <a:rPr b="0" i="0" lang="en-GB" sz="800" u="none" cap="none" strike="noStrike">
                <a:solidFill>
                  <a:srgbClr val="083C92"/>
                </a:solidFill>
                <a:latin typeface="Open Sans"/>
                <a:ea typeface="Open Sans"/>
                <a:cs typeface="Open Sans"/>
                <a:sym typeface="Open Sans"/>
              </a:rPr>
              <a:t> farklı paydaş için AE’in faydalarını gösterir : öğrenciler (sarı arka plan), öğretmenler (turuncu arka plan), kurumlar (turkuaz arka plan)</a:t>
            </a:r>
            <a:r>
              <a:rPr lang="en-GB" sz="800">
                <a:solidFill>
                  <a:srgbClr val="083C92"/>
                </a:solidFill>
                <a:latin typeface="Open Sans"/>
                <a:ea typeface="Open Sans"/>
                <a:cs typeface="Open Sans"/>
                <a:sym typeface="Open Sans"/>
              </a:rPr>
              <a:t>, herkes için (beyaz arka plan) ve kütüphaneler için (mavi arka plan)</a:t>
            </a:r>
            <a:r>
              <a:rPr b="0" i="0" lang="en-GB" sz="800" u="none" cap="none" strike="noStrike">
                <a:solidFill>
                  <a:srgbClr val="083C92"/>
                </a:solidFill>
                <a:latin typeface="Open Sans"/>
                <a:ea typeface="Open Sans"/>
                <a:cs typeface="Open Sans"/>
                <a:sym typeface="Open Sans"/>
              </a:rPr>
              <a:t>. Bunları, bu belirli paydaşlara hitap etmek için</a:t>
            </a:r>
            <a:r>
              <a:rPr b="0" i="0" lang="en-GB" sz="800" u="none" cap="none" strike="noStrike">
                <a:solidFill>
                  <a:srgbClr val="004993"/>
                </a:solidFill>
                <a:latin typeface="Open Sans"/>
                <a:ea typeface="Open Sans"/>
                <a:cs typeface="Open Sans"/>
                <a:sym typeface="Open Sans"/>
              </a:rPr>
              <a:t> kullanabilirsiniz.</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4" name="Shape 264"/>
        <p:cNvGrpSpPr/>
        <p:nvPr/>
      </p:nvGrpSpPr>
      <p:grpSpPr>
        <a:xfrm>
          <a:off x="0" y="0"/>
          <a:ext cx="0" cy="0"/>
          <a:chOff x="0" y="0"/>
          <a:chExt cx="0" cy="0"/>
        </a:xfrm>
      </p:grpSpPr>
      <p:sp>
        <p:nvSpPr>
          <p:cNvPr id="265" name="Google Shape;265;p20"/>
          <p:cNvSpPr txBox="1"/>
          <p:nvPr/>
        </p:nvSpPr>
        <p:spPr>
          <a:xfrm>
            <a:off x="2611500" y="805075"/>
            <a:ext cx="5008500" cy="1828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Kaliteyi artırın: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400"/>
              <a:buFont typeface="Arial"/>
              <a:buNone/>
            </a:pPr>
            <a:r>
              <a:rPr b="0" i="0" lang="en-GB" sz="2400" u="none" cap="none" strike="noStrike">
                <a:solidFill>
                  <a:srgbClr val="004993"/>
                </a:solidFill>
                <a:latin typeface="Open Sans"/>
                <a:ea typeface="Open Sans"/>
                <a:cs typeface="Open Sans"/>
                <a:sym typeface="Open Sans"/>
              </a:rPr>
              <a:t>AEK sürekli güncellemelerle birlikte , hızlı yayılım ve erişim sağlayarak kaliteyi artıtır.  </a:t>
            </a:r>
            <a:endParaRPr b="0" i="0" sz="1400" u="none" cap="none" strike="noStrike">
              <a:solidFill>
                <a:srgbClr val="000000"/>
              </a:solidFill>
              <a:latin typeface="Arial"/>
              <a:ea typeface="Arial"/>
              <a:cs typeface="Arial"/>
              <a:sym typeface="Arial"/>
            </a:endParaRPr>
          </a:p>
        </p:txBody>
      </p:sp>
      <p:sp>
        <p:nvSpPr>
          <p:cNvPr id="266" name="Google Shape;266;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7" name="Google Shape;267;p2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8" name="Google Shape;268;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9" name="Google Shape;269;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0" name="Google Shape;270;p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20"/>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5" name="Shape 275"/>
        <p:cNvGrpSpPr/>
        <p:nvPr/>
      </p:nvGrpSpPr>
      <p:grpSpPr>
        <a:xfrm>
          <a:off x="0" y="0"/>
          <a:ext cx="0" cy="0"/>
          <a:chOff x="0" y="0"/>
          <a:chExt cx="0" cy="0"/>
        </a:xfrm>
      </p:grpSpPr>
      <p:sp>
        <p:nvSpPr>
          <p:cNvPr id="276" name="Google Shape;276;p21"/>
          <p:cNvSpPr txBox="1"/>
          <p:nvPr/>
        </p:nvSpPr>
        <p:spPr>
          <a:xfrm>
            <a:off x="2611550" y="701400"/>
            <a:ext cx="47820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Açık uygulamaları ödüllerin: </a:t>
            </a:r>
            <a:r>
              <a:rPr b="0" i="0" lang="en-GB" sz="2400" u="none" cap="none" strike="noStrike">
                <a:solidFill>
                  <a:srgbClr val="004993"/>
                </a:solidFill>
                <a:latin typeface="Open Sans"/>
                <a:ea typeface="Open Sans"/>
                <a:cs typeface="Open Sans"/>
                <a:sym typeface="Open Sans"/>
              </a:rPr>
              <a:t>Öğrencilerin yazar ekibinin bir parçası olmasını sağlayarak, çalışmalarının ve yeteneklerinin geliştirilmelerini destekler.</a:t>
            </a:r>
            <a:endParaRPr b="0" i="0" sz="2400" u="none" cap="none" strike="noStrike">
              <a:solidFill>
                <a:srgbClr val="000000"/>
              </a:solidFill>
              <a:latin typeface="Arial"/>
              <a:ea typeface="Arial"/>
              <a:cs typeface="Arial"/>
              <a:sym typeface="Arial"/>
            </a:endParaRPr>
          </a:p>
        </p:txBody>
      </p:sp>
      <p:sp>
        <p:nvSpPr>
          <p:cNvPr id="277" name="Google Shape;277;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8" name="Google Shape;278;p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9" name="Google Shape;279;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0" name="Google Shape;280;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1" name="Google Shape;281;p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21"/>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6" name="Shape 286"/>
        <p:cNvGrpSpPr/>
        <p:nvPr/>
      </p:nvGrpSpPr>
      <p:grpSpPr>
        <a:xfrm>
          <a:off x="0" y="0"/>
          <a:ext cx="0" cy="0"/>
          <a:chOff x="0" y="0"/>
          <a:chExt cx="0" cy="0"/>
        </a:xfrm>
      </p:grpSpPr>
      <p:sp>
        <p:nvSpPr>
          <p:cNvPr id="287" name="Google Shape;287;p22"/>
          <p:cNvSpPr txBox="1"/>
          <p:nvPr/>
        </p:nvSpPr>
        <p:spPr>
          <a:xfrm>
            <a:off x="2591050" y="908275"/>
            <a:ext cx="5088300" cy="1403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Hiçbir ücret ödemeden kullanın:</a:t>
            </a:r>
            <a:br>
              <a:rPr b="0" i="0" lang="en-GB" sz="2400" u="none" cap="none" strike="noStrike">
                <a:solidFill>
                  <a:srgbClr val="004993"/>
                </a:solidFill>
                <a:latin typeface="Open Sans"/>
                <a:ea typeface="Open Sans"/>
                <a:cs typeface="Open Sans"/>
                <a:sym typeface="Open Sans"/>
              </a:rPr>
            </a:br>
            <a:r>
              <a:rPr b="0" i="0" lang="en-GB" sz="2400" u="none" cap="none" strike="noStrike">
                <a:solidFill>
                  <a:srgbClr val="004993"/>
                </a:solidFill>
                <a:latin typeface="Open Sans"/>
                <a:ea typeface="Open Sans"/>
                <a:cs typeface="Open Sans"/>
                <a:sym typeface="Open Sans"/>
              </a:rPr>
              <a:t>AEK = ücretsiz + </a:t>
            </a:r>
            <a:r>
              <a:rPr lang="en-GB" sz="2400">
                <a:solidFill>
                  <a:srgbClr val="004993"/>
                </a:solidFill>
                <a:latin typeface="Open Sans"/>
                <a:ea typeface="Open Sans"/>
                <a:cs typeface="Open Sans"/>
                <a:sym typeface="Open Sans"/>
              </a:rPr>
              <a:t>kullanım </a:t>
            </a:r>
            <a:r>
              <a:rPr b="0" i="0" lang="en-GB" sz="2400" u="none" cap="none" strike="noStrike">
                <a:solidFill>
                  <a:srgbClr val="004993"/>
                </a:solidFill>
                <a:latin typeface="Open Sans"/>
                <a:ea typeface="Open Sans"/>
                <a:cs typeface="Open Sans"/>
                <a:sym typeface="Open Sans"/>
              </a:rPr>
              <a:t>hakkı</a:t>
            </a:r>
            <a:endParaRPr b="0" i="0" sz="2400" u="none" cap="none" strike="noStrike">
              <a:solidFill>
                <a:srgbClr val="004993"/>
              </a:solidFill>
              <a:latin typeface="Open Sans"/>
              <a:ea typeface="Open Sans"/>
              <a:cs typeface="Open Sans"/>
              <a:sym typeface="Open Sans"/>
            </a:endParaRPr>
          </a:p>
        </p:txBody>
      </p:sp>
      <p:sp>
        <p:nvSpPr>
          <p:cNvPr id="288" name="Google Shape;288;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9" name="Google Shape;289;p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0" name="Google Shape;290;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1" name="Google Shape;291;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2" name="Google Shape;292;p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22"/>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7" name="Shape 297"/>
        <p:cNvGrpSpPr/>
        <p:nvPr/>
      </p:nvGrpSpPr>
      <p:grpSpPr>
        <a:xfrm>
          <a:off x="0" y="0"/>
          <a:ext cx="0" cy="0"/>
          <a:chOff x="0" y="0"/>
          <a:chExt cx="0" cy="0"/>
        </a:xfrm>
      </p:grpSpPr>
      <p:sp>
        <p:nvSpPr>
          <p:cNvPr id="298" name="Google Shape;298;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9" name="Google Shape;299;p23"/>
          <p:cNvSpPr txBox="1"/>
          <p:nvPr/>
        </p:nvSpPr>
        <p:spPr>
          <a:xfrm>
            <a:off x="2611550" y="204450"/>
            <a:ext cx="4830000" cy="3103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Daha iyi eğitim sağlayın </a:t>
            </a:r>
            <a:r>
              <a:rPr lang="en-GB" sz="2400">
                <a:solidFill>
                  <a:srgbClr val="004993"/>
                </a:solidFill>
                <a:latin typeface="Open Sans"/>
                <a:ea typeface="Open Sans"/>
                <a:cs typeface="Open Sans"/>
                <a:sym typeface="Open Sans"/>
              </a:rPr>
              <a:t>= daha iyi bir gelecek sağlama (</a:t>
            </a:r>
            <a:r>
              <a:rPr lang="en-GB" sz="2400" u="sng">
                <a:solidFill>
                  <a:schemeClr val="hlink"/>
                </a:solidFill>
                <a:latin typeface="Open Sans"/>
                <a:ea typeface="Open Sans"/>
                <a:cs typeface="Open Sans"/>
                <a:sym typeface="Open Sans"/>
                <a:hlinkClick r:id="rId3"/>
              </a:rPr>
              <a:t>SKA 4</a:t>
            </a:r>
            <a:r>
              <a:rPr lang="en-GB" sz="2400">
                <a:solidFill>
                  <a:srgbClr val="004993"/>
                </a:solidFill>
                <a:latin typeface="Open Sans"/>
                <a:ea typeface="Open Sans"/>
                <a:cs typeface="Open Sans"/>
                <a:sym typeface="Open Sans"/>
              </a:rPr>
              <a:t>: "Kapsayıcı ve hakkaniyete dayanan nitelikli eğitimi sağlamak ve</a:t>
            </a:r>
            <a:endParaRPr sz="24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herkes için yaşam boyu öğrenim fırsatlarını teşvik etmek”).</a:t>
            </a:r>
            <a:endParaRPr sz="2400">
              <a:solidFill>
                <a:srgbClr val="004993"/>
              </a:solidFill>
              <a:latin typeface="Open Sans"/>
              <a:ea typeface="Open Sans"/>
              <a:cs typeface="Open Sans"/>
              <a:sym typeface="Open Sans"/>
            </a:endParaRPr>
          </a:p>
        </p:txBody>
      </p:sp>
      <p:sp>
        <p:nvSpPr>
          <p:cNvPr id="300" name="Google Shape;300;p2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1" name="Google Shape;301;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2" name="Google Shape;302;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3" name="Google Shape;303;p2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23"/>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8" name="Shape 308"/>
        <p:cNvGrpSpPr/>
        <p:nvPr/>
      </p:nvGrpSpPr>
      <p:grpSpPr>
        <a:xfrm>
          <a:off x="0" y="0"/>
          <a:ext cx="0" cy="0"/>
          <a:chOff x="0" y="0"/>
          <a:chExt cx="0" cy="0"/>
        </a:xfrm>
      </p:grpSpPr>
      <p:sp>
        <p:nvSpPr>
          <p:cNvPr id="309" name="Google Shape;309;p24"/>
          <p:cNvSpPr txBox="1"/>
          <p:nvPr/>
        </p:nvSpPr>
        <p:spPr>
          <a:xfrm>
            <a:off x="2611549" y="234913"/>
            <a:ext cx="5111100" cy="2981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300"/>
              <a:buFont typeface="Arial"/>
              <a:buNone/>
            </a:pPr>
            <a:r>
              <a:rPr b="1" lang="en-GB" sz="2300">
                <a:solidFill>
                  <a:srgbClr val="004993"/>
                </a:solidFill>
                <a:latin typeface="Open Sans"/>
                <a:ea typeface="Open Sans"/>
                <a:cs typeface="Open Sans"/>
                <a:sym typeface="Open Sans"/>
              </a:rPr>
              <a:t>Anlayışı </a:t>
            </a:r>
            <a:r>
              <a:rPr b="1" i="0" lang="en-GB" sz="2300" u="none" cap="none" strike="noStrike">
                <a:solidFill>
                  <a:srgbClr val="004993"/>
                </a:solidFill>
                <a:latin typeface="Open Sans"/>
                <a:ea typeface="Open Sans"/>
                <a:cs typeface="Open Sans"/>
                <a:sym typeface="Open Sans"/>
              </a:rPr>
              <a:t>geliştirin: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300"/>
              <a:buFont typeface="Arial"/>
              <a:buNone/>
            </a:pPr>
            <a:r>
              <a:rPr b="0" i="0" lang="en-GB" sz="2300" u="none" cap="none" strike="noStrike">
                <a:solidFill>
                  <a:srgbClr val="004993"/>
                </a:solidFill>
                <a:latin typeface="Open Sans"/>
                <a:ea typeface="Open Sans"/>
                <a:cs typeface="Open Sans"/>
                <a:sym typeface="Open Sans"/>
              </a:rPr>
              <a:t>Öğrenciler, farklı bir kaynak yelpazesi kullanarak kavramları/fikirleri gözden geçirebilirler (yani, aynı kavramı farklı bir açıklama kullanarak tekrar edebilirler).</a:t>
            </a:r>
            <a:endParaRPr b="0" i="0" sz="1400" u="none" cap="none" strike="noStrike">
              <a:solidFill>
                <a:srgbClr val="000000"/>
              </a:solidFill>
              <a:latin typeface="Arial"/>
              <a:ea typeface="Arial"/>
              <a:cs typeface="Arial"/>
              <a:sym typeface="Arial"/>
            </a:endParaRPr>
          </a:p>
        </p:txBody>
      </p:sp>
      <p:sp>
        <p:nvSpPr>
          <p:cNvPr id="310" name="Google Shape;310;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1" name="Google Shape;311;p2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2" name="Google Shape;312;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3" name="Google Shape;313;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4" name="Google Shape;314;p2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24"/>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9" name="Shape 319"/>
        <p:cNvGrpSpPr/>
        <p:nvPr/>
      </p:nvGrpSpPr>
      <p:grpSpPr>
        <a:xfrm>
          <a:off x="0" y="0"/>
          <a:ext cx="0" cy="0"/>
          <a:chOff x="0" y="0"/>
          <a:chExt cx="0" cy="0"/>
        </a:xfrm>
      </p:grpSpPr>
      <p:sp>
        <p:nvSpPr>
          <p:cNvPr id="320" name="Google Shape;320;p25"/>
          <p:cNvSpPr txBox="1"/>
          <p:nvPr/>
        </p:nvSpPr>
        <p:spPr>
          <a:xfrm>
            <a:off x="2660725" y="597700"/>
            <a:ext cx="46083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Birlikte yaratın: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400"/>
              <a:buFont typeface="Arial"/>
              <a:buNone/>
            </a:pPr>
            <a:r>
              <a:rPr b="0" i="0" lang="en-GB" sz="2400" u="none" cap="none" strike="noStrike">
                <a:solidFill>
                  <a:srgbClr val="083C92"/>
                </a:solidFill>
                <a:latin typeface="Open Sans"/>
                <a:ea typeface="Open Sans"/>
                <a:cs typeface="Open Sans"/>
                <a:sym typeface="Open Sans"/>
              </a:rPr>
              <a:t>AEK, öğrencilere birlikte yaratma ortamı sunarak, kendilerini geliştirme fırsatı sağlar.</a:t>
            </a:r>
            <a:endParaRPr b="0" i="0" sz="2400" u="none" cap="none" strike="noStrike">
              <a:solidFill>
                <a:srgbClr val="083C92"/>
              </a:solidFill>
              <a:latin typeface="Arial"/>
              <a:ea typeface="Arial"/>
              <a:cs typeface="Arial"/>
              <a:sym typeface="Arial"/>
            </a:endParaRPr>
          </a:p>
        </p:txBody>
      </p:sp>
      <p:sp>
        <p:nvSpPr>
          <p:cNvPr id="321" name="Google Shape;321;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2" name="Google Shape;322;p25"/>
          <p:cNvSpPr/>
          <p:nvPr/>
        </p:nvSpPr>
        <p:spPr>
          <a:xfrm>
            <a:off x="-500" y="420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3" name="Google Shape;323;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4" name="Google Shape;324;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5" name="Google Shape;325;p2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25"/>
          <p:cNvSpPr txBox="1"/>
          <p:nvPr/>
        </p:nvSpPr>
        <p:spPr>
          <a:xfrm>
            <a:off x="91825" y="1275750"/>
            <a:ext cx="20736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FFDE59"/>
                </a:solidFill>
                <a:latin typeface="Open Sans"/>
                <a:ea typeface="Open Sans"/>
                <a:cs typeface="Open Sans"/>
                <a:sym typeface="Open Sans"/>
              </a:rPr>
              <a:t>öğrenciler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0" name="Shape 330"/>
        <p:cNvGrpSpPr/>
        <p:nvPr/>
      </p:nvGrpSpPr>
      <p:grpSpPr>
        <a:xfrm>
          <a:off x="0" y="0"/>
          <a:ext cx="0" cy="0"/>
          <a:chOff x="0" y="0"/>
          <a:chExt cx="0" cy="0"/>
        </a:xfrm>
      </p:grpSpPr>
      <p:sp>
        <p:nvSpPr>
          <p:cNvPr id="331" name="Google Shape;331;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2" name="Google Shape;332;p26"/>
          <p:cNvSpPr txBox="1"/>
          <p:nvPr/>
        </p:nvSpPr>
        <p:spPr>
          <a:xfrm>
            <a:off x="2671875" y="366588"/>
            <a:ext cx="46236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Uyarlamaya izin verin: </a:t>
            </a:r>
            <a:r>
              <a:rPr lang="en-GB" sz="2400">
                <a:solidFill>
                  <a:srgbClr val="004993"/>
                </a:solidFill>
                <a:latin typeface="Open Sans"/>
                <a:ea typeface="Open Sans"/>
                <a:cs typeface="Open Sans"/>
                <a:sym typeface="Open Sans"/>
              </a:rPr>
              <a:t>Öğretmenler AEK'yı özelleştirebilir, her öğrenme deneyimi için en iyi ders materyali karışımını oluşturarak AEK'nın kalitesini sürekli olarak artırabilir.</a:t>
            </a:r>
            <a:endParaRPr i="0" sz="1400" u="none" cap="none" strike="noStrike">
              <a:solidFill>
                <a:srgbClr val="000000"/>
              </a:solidFill>
            </a:endParaRPr>
          </a:p>
        </p:txBody>
      </p:sp>
      <p:sp>
        <p:nvSpPr>
          <p:cNvPr id="333" name="Google Shape;333;p2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4" name="Google Shape;334;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5" name="Google Shape;335;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6" name="Google Shape;336;p2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26"/>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1" name="Shape 341"/>
        <p:cNvGrpSpPr/>
        <p:nvPr/>
      </p:nvGrpSpPr>
      <p:grpSpPr>
        <a:xfrm>
          <a:off x="0" y="0"/>
          <a:ext cx="0" cy="0"/>
          <a:chOff x="0" y="0"/>
          <a:chExt cx="0" cy="0"/>
        </a:xfrm>
      </p:grpSpPr>
      <p:sp>
        <p:nvSpPr>
          <p:cNvPr id="342" name="Google Shape;342;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3" name="Google Shape;343;p27"/>
          <p:cNvSpPr txBox="1"/>
          <p:nvPr/>
        </p:nvSpPr>
        <p:spPr>
          <a:xfrm>
            <a:off x="2651950" y="149275"/>
            <a:ext cx="48321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Açık pedagojik yaklaşımı garanti altına alın: </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AEK ile öğrenciler eğitim süreçlerine derinlemesine dahil olurlar. Bu sayede öğretmenlerinin rehberliğinde, kendi eğitim materyallerini kendileri yaratabilirler.</a:t>
            </a:r>
            <a:endParaRPr i="0" sz="1400" u="none" cap="none" strike="noStrike">
              <a:solidFill>
                <a:srgbClr val="000000"/>
              </a:solidFill>
            </a:endParaRPr>
          </a:p>
        </p:txBody>
      </p:sp>
      <p:sp>
        <p:nvSpPr>
          <p:cNvPr id="344" name="Google Shape;344;p2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5" name="Google Shape;345;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6" name="Google Shape;346;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7" name="Google Shape;347;p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27"/>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2" name="Shape 352"/>
        <p:cNvGrpSpPr/>
        <p:nvPr/>
      </p:nvGrpSpPr>
      <p:grpSpPr>
        <a:xfrm>
          <a:off x="0" y="0"/>
          <a:ext cx="0" cy="0"/>
          <a:chOff x="0" y="0"/>
          <a:chExt cx="0" cy="0"/>
        </a:xfrm>
      </p:grpSpPr>
      <p:sp>
        <p:nvSpPr>
          <p:cNvPr id="353" name="Google Shape;353;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4" name="Google Shape;354;p28"/>
          <p:cNvSpPr txBox="1"/>
          <p:nvPr/>
        </p:nvSpPr>
        <p:spPr>
          <a:xfrm>
            <a:off x="2627650" y="366588"/>
            <a:ext cx="48789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İtibarınızı artırın: </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Kaliteli AEK, öğretmenin yerel ve küresel düzeyde itibarını artırırken aynı zamanda dünyanın dört bir yanındaki meslektaşlarıyla işbirliği yapması için fırsatlar sunar.</a:t>
            </a:r>
            <a:r>
              <a:rPr i="0" lang="en-GB" sz="2400" u="none" cap="none" strike="noStrike">
                <a:solidFill>
                  <a:srgbClr val="004993"/>
                </a:solidFill>
                <a:latin typeface="Open Sans"/>
                <a:ea typeface="Open Sans"/>
                <a:cs typeface="Open Sans"/>
                <a:sym typeface="Open Sans"/>
              </a:rPr>
              <a:t> </a:t>
            </a:r>
            <a:endParaRPr i="0" sz="1400" u="none" cap="none" strike="noStrike">
              <a:solidFill>
                <a:srgbClr val="000000"/>
              </a:solidFill>
            </a:endParaRPr>
          </a:p>
        </p:txBody>
      </p:sp>
      <p:sp>
        <p:nvSpPr>
          <p:cNvPr id="355" name="Google Shape;355;p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6" name="Google Shape;356;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7" name="Google Shape;357;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8" name="Google Shape;358;p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28"/>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3" name="Shape 363"/>
        <p:cNvGrpSpPr/>
        <p:nvPr/>
      </p:nvGrpSpPr>
      <p:grpSpPr>
        <a:xfrm>
          <a:off x="0" y="0"/>
          <a:ext cx="0" cy="0"/>
          <a:chOff x="0" y="0"/>
          <a:chExt cx="0" cy="0"/>
        </a:xfrm>
      </p:grpSpPr>
      <p:sp>
        <p:nvSpPr>
          <p:cNvPr id="364" name="Google Shape;364;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5" name="Google Shape;365;p29"/>
          <p:cNvSpPr txBox="1"/>
          <p:nvPr/>
        </p:nvSpPr>
        <p:spPr>
          <a:xfrm>
            <a:off x="2609375" y="703675"/>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İş yükünüzü azaltın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Öğretmenler her seferinde tekerleği tekrar icat etmek zorunda değildir. Hazır olan malzemeyi kullanabilirler. </a:t>
            </a:r>
            <a:endParaRPr b="0" i="0" sz="1400" u="none" cap="none" strike="noStrike">
              <a:solidFill>
                <a:srgbClr val="000000"/>
              </a:solidFill>
              <a:latin typeface="Arial"/>
              <a:ea typeface="Arial"/>
              <a:cs typeface="Arial"/>
              <a:sym typeface="Arial"/>
            </a:endParaRPr>
          </a:p>
        </p:txBody>
      </p:sp>
      <p:sp>
        <p:nvSpPr>
          <p:cNvPr id="366" name="Google Shape;366;p2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7" name="Google Shape;367;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8" name="Google Shape;368;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9" name="Google Shape;369;p2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29"/>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3" name="Google Shape;73;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4" name="Google Shape;74;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5" name="Google Shape;75;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6" name="Google Shape;76;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7" name="Google Shape;77;p3"/>
          <p:cNvSpPr txBox="1"/>
          <p:nvPr/>
        </p:nvSpPr>
        <p:spPr>
          <a:xfrm>
            <a:off x="1173150" y="3641525"/>
            <a:ext cx="47844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GB" sz="700" u="none" cap="none" strike="noStrike">
                <a:solidFill>
                  <a:srgbClr val="000000"/>
                </a:solidFill>
                <a:latin typeface="Open Sans"/>
                <a:ea typeface="Open Sans"/>
                <a:cs typeface="Open Sans"/>
                <a:sym typeface="Open Sans"/>
              </a:rPr>
              <a:t>This work is a derivative of “Turkish_3. OE Benefits - ENOEL cards”</a:t>
            </a:r>
            <a:r>
              <a:rPr b="0" i="0" lang="en-GB" sz="700" u="none" cap="none" strike="noStrike">
                <a:solidFill>
                  <a:schemeClr val="dk1"/>
                </a:solidFill>
                <a:latin typeface="Open Sans"/>
                <a:ea typeface="Open Sans"/>
                <a:cs typeface="Open Sans"/>
                <a:sym typeface="Open Sans"/>
              </a:rPr>
              <a:t>,</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en-GB" sz="700" u="sng">
                <a:solidFill>
                  <a:schemeClr val="hlink"/>
                </a:solidFill>
                <a:latin typeface="Open Sans"/>
                <a:ea typeface="Open Sans"/>
                <a:cs typeface="Open Sans"/>
                <a:sym typeface="Open Sans"/>
                <a:hlinkClick r:id="rId5"/>
              </a:rPr>
              <a:t>https://doi.org/10.5281/zenodo.5568482</a:t>
            </a:r>
            <a:r>
              <a:rPr b="0" i="0" lang="en-GB" sz="700" u="none" cap="none" strike="noStrike">
                <a:solidFill>
                  <a:schemeClr val="dk1"/>
                </a:solidFill>
                <a:latin typeface="Open Sans"/>
                <a:ea typeface="Open Sans"/>
                <a:cs typeface="Open Sans"/>
                <a:sym typeface="Open Sans"/>
              </a:rPr>
              <a:t>,</a:t>
            </a:r>
            <a:r>
              <a:rPr b="0" i="0" lang="en-GB" sz="700" u="none" cap="none" strike="noStrike">
                <a:solidFill>
                  <a:srgbClr val="000000"/>
                </a:solidFill>
                <a:latin typeface="Open Sans"/>
                <a:ea typeface="Open Sans"/>
                <a:cs typeface="Open Sans"/>
                <a:sym typeface="Open Sans"/>
              </a:rPr>
              <a:t> by </a:t>
            </a:r>
            <a:r>
              <a:rPr b="0" i="0" lang="en-GB"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GB" sz="700" u="none" cap="none" strike="noStrike">
                <a:solidFill>
                  <a:srgbClr val="004993"/>
                </a:solidFill>
                <a:latin typeface="Open Sans"/>
                <a:ea typeface="Open Sans"/>
                <a:cs typeface="Open Sans"/>
                <a:sym typeface="Open Sans"/>
              </a:rPr>
              <a:t> </a:t>
            </a:r>
            <a:r>
              <a:rPr b="0" i="0" lang="en-GB" sz="700" u="none" cap="none" strike="noStrike">
                <a:solidFill>
                  <a:schemeClr val="dk1"/>
                </a:solidFill>
                <a:latin typeface="Open Sans"/>
                <a:ea typeface="Open Sans"/>
                <a:cs typeface="Open Sans"/>
                <a:sym typeface="Open Sans"/>
              </a:rPr>
              <a:t>(ENOEL), </a:t>
            </a:r>
            <a:r>
              <a:rPr b="0" i="0" lang="en-GB"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
        <p:nvSpPr>
          <p:cNvPr id="78" name="Google Shape;78;p3"/>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000000"/>
                </a:solidFill>
                <a:latin typeface="Open Sans"/>
                <a:ea typeface="Open Sans"/>
                <a:cs typeface="Open Sans"/>
                <a:sym typeface="Open Sans"/>
              </a:rPr>
              <a:t>Your organisation’s logo </a:t>
            </a:r>
            <a:r>
              <a:rPr b="0" i="0" lang="en-GB"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5108125" y="182325"/>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İHTİYAÇLARINIZA YÖNELİK UYARLAMA ÖRNEĞİ</a:t>
            </a:r>
            <a:endParaRPr b="0" i="0" sz="1400" u="none" cap="none" strike="noStrike">
              <a:solidFill>
                <a:srgbClr val="000000"/>
              </a:solidFill>
              <a:latin typeface="Arial"/>
              <a:ea typeface="Arial"/>
              <a:cs typeface="Arial"/>
              <a:sym typeface="Arial"/>
            </a:endParaRPr>
          </a:p>
        </p:txBody>
      </p:sp>
      <p:sp>
        <p:nvSpPr>
          <p:cNvPr id="80" name="Google Shape;80;p3"/>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Atıf notunu ekleyin</a:t>
            </a:r>
            <a:endParaRPr b="0" i="0" sz="1400" u="none" cap="none" strike="noStrike">
              <a:solidFill>
                <a:srgbClr val="FF0000"/>
              </a:solidFill>
              <a:latin typeface="Arial"/>
              <a:ea typeface="Arial"/>
              <a:cs typeface="Arial"/>
              <a:sym typeface="Arial"/>
            </a:endParaRPr>
          </a:p>
        </p:txBody>
      </p:sp>
      <p:sp>
        <p:nvSpPr>
          <p:cNvPr id="83" name="Google Shape;83;p3"/>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Kurumunuzun logosunu ekleyin</a:t>
            </a:r>
            <a:endParaRPr b="0" i="0" sz="1400" u="none" cap="none" strike="noStrike">
              <a:solidFill>
                <a:srgbClr val="FF0000"/>
              </a:solidFill>
              <a:latin typeface="Arial"/>
              <a:ea typeface="Arial"/>
              <a:cs typeface="Arial"/>
              <a:sym typeface="Arial"/>
            </a:endParaRPr>
          </a:p>
        </p:txBody>
      </p:sp>
      <p:sp>
        <p:nvSpPr>
          <p:cNvPr id="84" name="Google Shape;84;p3"/>
          <p:cNvSpPr txBox="1"/>
          <p:nvPr/>
        </p:nvSpPr>
        <p:spPr>
          <a:xfrm>
            <a:off x="3241942" y="1056609"/>
            <a:ext cx="18234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GB" sz="4000" u="none" cap="none" strike="noStrike">
                <a:solidFill>
                  <a:srgbClr val="004993"/>
                </a:solidFill>
                <a:latin typeface="Open Sans"/>
                <a:ea typeface="Open Sans"/>
                <a:cs typeface="Open Sans"/>
                <a:sym typeface="Open Sans"/>
              </a:rPr>
              <a:t>AEK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GB" sz="4000" u="none" cap="none" strike="noStrike">
                <a:solidFill>
                  <a:srgbClr val="004993"/>
                </a:solidFill>
                <a:latin typeface="Open Sans"/>
                <a:ea typeface="Open Sans"/>
                <a:cs typeface="Open Sans"/>
                <a:sym typeface="Open Sans"/>
              </a:rPr>
              <a:t>Nedir?</a:t>
            </a:r>
            <a:endParaRPr b="1" i="0" sz="4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4" name="Shape 374"/>
        <p:cNvGrpSpPr/>
        <p:nvPr/>
      </p:nvGrpSpPr>
      <p:grpSpPr>
        <a:xfrm>
          <a:off x="0" y="0"/>
          <a:ext cx="0" cy="0"/>
          <a:chOff x="0" y="0"/>
          <a:chExt cx="0" cy="0"/>
        </a:xfrm>
      </p:grpSpPr>
      <p:sp>
        <p:nvSpPr>
          <p:cNvPr id="375" name="Google Shape;375;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6" name="Google Shape;376;p30"/>
          <p:cNvSpPr txBox="1"/>
          <p:nvPr/>
        </p:nvSpPr>
        <p:spPr>
          <a:xfrm>
            <a:off x="2591050" y="1167782"/>
            <a:ext cx="50883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İlham verin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AEK yeni fikirlere ilham verir. </a:t>
            </a:r>
            <a:endParaRPr b="0" i="0" sz="2800" u="none" cap="none" strike="noStrike">
              <a:solidFill>
                <a:srgbClr val="004993"/>
              </a:solidFill>
              <a:latin typeface="Open Sans"/>
              <a:ea typeface="Open Sans"/>
              <a:cs typeface="Open Sans"/>
              <a:sym typeface="Open Sans"/>
            </a:endParaRPr>
          </a:p>
        </p:txBody>
      </p:sp>
      <p:sp>
        <p:nvSpPr>
          <p:cNvPr id="377" name="Google Shape;377;p3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8" name="Google Shape;378;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9" name="Google Shape;379;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0" name="Google Shape;380;p3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p30"/>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5" name="Shape 385"/>
        <p:cNvGrpSpPr/>
        <p:nvPr/>
      </p:nvGrpSpPr>
      <p:grpSpPr>
        <a:xfrm>
          <a:off x="0" y="0"/>
          <a:ext cx="0" cy="0"/>
          <a:chOff x="0" y="0"/>
          <a:chExt cx="0" cy="0"/>
        </a:xfrm>
      </p:grpSpPr>
      <p:sp>
        <p:nvSpPr>
          <p:cNvPr id="386" name="Google Shape;386;p31"/>
          <p:cNvSpPr txBox="1"/>
          <p:nvPr/>
        </p:nvSpPr>
        <p:spPr>
          <a:xfrm>
            <a:off x="2569725" y="385350"/>
            <a:ext cx="50184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Aktif yaklaşımları teşvik edin </a:t>
            </a:r>
            <a:r>
              <a:rPr lang="en-GB" sz="2400">
                <a:solidFill>
                  <a:srgbClr val="004993"/>
                </a:solidFill>
                <a:latin typeface="Open Sans"/>
                <a:ea typeface="Open Sans"/>
                <a:cs typeface="Open Sans"/>
                <a:sym typeface="Open Sans"/>
              </a:rPr>
              <a:t>Öğretmenler,AEK’yı yeniden karıştırma/uyarlama temelinde, “yaparak öğrenme deneyimlerini” desteklemek için farklı uygulama stratejileri tasarlayabilirler.</a:t>
            </a:r>
            <a:endParaRPr i="0" sz="1400" u="none" cap="none" strike="noStrike">
              <a:solidFill>
                <a:srgbClr val="000000"/>
              </a:solidFill>
            </a:endParaRPr>
          </a:p>
        </p:txBody>
      </p:sp>
      <p:sp>
        <p:nvSpPr>
          <p:cNvPr id="387" name="Google Shape;387;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8" name="Google Shape;388;p3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9" name="Google Shape;389;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0" name="Google Shape;390;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1" name="Google Shape;391;p3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31"/>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6" name="Shape 396"/>
        <p:cNvGrpSpPr/>
        <p:nvPr/>
      </p:nvGrpSpPr>
      <p:grpSpPr>
        <a:xfrm>
          <a:off x="0" y="0"/>
          <a:ext cx="0" cy="0"/>
          <a:chOff x="0" y="0"/>
          <a:chExt cx="0" cy="0"/>
        </a:xfrm>
      </p:grpSpPr>
      <p:sp>
        <p:nvSpPr>
          <p:cNvPr id="397" name="Google Shape;397;p32"/>
          <p:cNvSpPr txBox="1"/>
          <p:nvPr/>
        </p:nvSpPr>
        <p:spPr>
          <a:xfrm>
            <a:off x="2631750" y="200250"/>
            <a:ext cx="4878600" cy="3103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GB" sz="2400">
                <a:solidFill>
                  <a:srgbClr val="004993"/>
                </a:solidFill>
                <a:latin typeface="Open Sans"/>
                <a:ea typeface="Open Sans"/>
                <a:cs typeface="Open Sans"/>
                <a:sym typeface="Open Sans"/>
              </a:rPr>
              <a:t>İşbirliğini teşvik edin</a:t>
            </a:r>
            <a:endParaRPr b="1" sz="24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400"/>
              <a:buFont typeface="Arial"/>
              <a:buNone/>
            </a:pPr>
            <a:r>
              <a:rPr lang="en-GB" sz="2400">
                <a:solidFill>
                  <a:srgbClr val="004993"/>
                </a:solidFill>
                <a:latin typeface="Open Sans"/>
                <a:ea typeface="Open Sans"/>
                <a:cs typeface="Open Sans"/>
                <a:sym typeface="Open Sans"/>
              </a:rPr>
              <a:t>Açık lisansların zorunlu kıldığı süreç sayesinde akranlar arası geri bildirim, öğrenci işbirliği ve uzman katılımı genişler ve öğretmenlerin sunduğu içeriği zenginleştirir.</a:t>
            </a:r>
            <a:endParaRPr i="0" sz="2400" u="none" cap="none" strike="noStrike">
              <a:solidFill>
                <a:srgbClr val="000000"/>
              </a:solidFill>
            </a:endParaRPr>
          </a:p>
        </p:txBody>
      </p:sp>
      <p:sp>
        <p:nvSpPr>
          <p:cNvPr id="398" name="Google Shape;398;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9" name="Google Shape;399;p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0" name="Google Shape;400;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1" name="Google Shape;401;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2" name="Google Shape;402;p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32"/>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7" name="Shape 407"/>
        <p:cNvGrpSpPr/>
        <p:nvPr/>
      </p:nvGrpSpPr>
      <p:grpSpPr>
        <a:xfrm>
          <a:off x="0" y="0"/>
          <a:ext cx="0" cy="0"/>
          <a:chOff x="0" y="0"/>
          <a:chExt cx="0" cy="0"/>
        </a:xfrm>
      </p:grpSpPr>
      <p:sp>
        <p:nvSpPr>
          <p:cNvPr id="408" name="Google Shape;408;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9" name="Google Shape;409;p33"/>
          <p:cNvSpPr txBox="1"/>
          <p:nvPr/>
        </p:nvSpPr>
        <p:spPr>
          <a:xfrm>
            <a:off x="2626825" y="167725"/>
            <a:ext cx="5022900" cy="3103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İnovasyonu destekleyin</a:t>
            </a:r>
            <a:endParaRPr b="1" sz="24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AEK öğretme ve öğrenme materyallerinin kalitesini artırmak için fırsatlar sunarak başkalarının bunları geliştirmesine ve yapıcı geri bildirim sağlamasına olanak tanır.</a:t>
            </a:r>
            <a:endParaRPr i="0" sz="2400" u="none" cap="none" strike="noStrike">
              <a:solidFill>
                <a:srgbClr val="000000"/>
              </a:solidFill>
            </a:endParaRPr>
          </a:p>
        </p:txBody>
      </p:sp>
      <p:sp>
        <p:nvSpPr>
          <p:cNvPr id="410" name="Google Shape;410;p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1" name="Google Shape;411;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2" name="Google Shape;412;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3" name="Google Shape;413;p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33"/>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8" name="Shape 418"/>
        <p:cNvGrpSpPr/>
        <p:nvPr/>
      </p:nvGrpSpPr>
      <p:grpSpPr>
        <a:xfrm>
          <a:off x="0" y="0"/>
          <a:ext cx="0" cy="0"/>
          <a:chOff x="0" y="0"/>
          <a:chExt cx="0" cy="0"/>
        </a:xfrm>
      </p:grpSpPr>
      <p:sp>
        <p:nvSpPr>
          <p:cNvPr id="419" name="Google Shape;419;p34"/>
          <p:cNvSpPr txBox="1"/>
          <p:nvPr/>
        </p:nvSpPr>
        <p:spPr>
          <a:xfrm>
            <a:off x="2603850" y="597700"/>
            <a:ext cx="49353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Geleceğe aktarımı teminat altına alın</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AEK’ın yeniden kullanımı, kaynak kullanımdan kaldırıldıktan sonra bile devam eder.</a:t>
            </a:r>
            <a:endParaRPr b="0" i="0" sz="2400" u="none" cap="none" strike="noStrike">
              <a:solidFill>
                <a:srgbClr val="004993"/>
              </a:solidFill>
              <a:latin typeface="Open Sans"/>
              <a:ea typeface="Open Sans"/>
              <a:cs typeface="Open Sans"/>
              <a:sym typeface="Open Sans"/>
            </a:endParaRPr>
          </a:p>
        </p:txBody>
      </p:sp>
      <p:sp>
        <p:nvSpPr>
          <p:cNvPr id="420" name="Google Shape;420;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1" name="Google Shape;421;p3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2" name="Google Shape;422;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3" name="Google Shape;423;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4" name="Google Shape;424;p3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34"/>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9" name="Shape 429"/>
        <p:cNvGrpSpPr/>
        <p:nvPr/>
      </p:nvGrpSpPr>
      <p:grpSpPr>
        <a:xfrm>
          <a:off x="0" y="0"/>
          <a:ext cx="0" cy="0"/>
          <a:chOff x="0" y="0"/>
          <a:chExt cx="0" cy="0"/>
        </a:xfrm>
      </p:grpSpPr>
      <p:sp>
        <p:nvSpPr>
          <p:cNvPr id="430" name="Google Shape;430;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1" name="Google Shape;431;p35"/>
          <p:cNvSpPr txBox="1"/>
          <p:nvPr/>
        </p:nvSpPr>
        <p:spPr>
          <a:xfrm>
            <a:off x="2619700" y="753375"/>
            <a:ext cx="4550100" cy="1828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Seçeneklerinizi çoğaltın</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AEK, öğretmenlere  kaynak çeşitliliği ve yüksek kalitede literatür kullanımı sağlar. </a:t>
            </a:r>
            <a:endParaRPr b="0" i="0" sz="1400" u="none" cap="none" strike="noStrike">
              <a:solidFill>
                <a:srgbClr val="000000"/>
              </a:solidFill>
              <a:latin typeface="Arial"/>
              <a:ea typeface="Arial"/>
              <a:cs typeface="Arial"/>
              <a:sym typeface="Arial"/>
            </a:endParaRPr>
          </a:p>
        </p:txBody>
      </p:sp>
      <p:sp>
        <p:nvSpPr>
          <p:cNvPr id="432" name="Google Shape;432;p3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3" name="Google Shape;433;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4" name="Google Shape;434;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5" name="Google Shape;435;p3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35"/>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0" name="Shape 440"/>
        <p:cNvGrpSpPr/>
        <p:nvPr/>
      </p:nvGrpSpPr>
      <p:grpSpPr>
        <a:xfrm>
          <a:off x="0" y="0"/>
          <a:ext cx="0" cy="0"/>
          <a:chOff x="0" y="0"/>
          <a:chExt cx="0" cy="0"/>
        </a:xfrm>
      </p:grpSpPr>
      <p:sp>
        <p:nvSpPr>
          <p:cNvPr id="441" name="Google Shape;441;p36"/>
          <p:cNvSpPr txBox="1"/>
          <p:nvPr/>
        </p:nvSpPr>
        <p:spPr>
          <a:xfrm>
            <a:off x="2578825" y="625200"/>
            <a:ext cx="49497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Akademik özgürlüğü genişletin  </a:t>
            </a:r>
            <a:endParaRPr b="1" sz="24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AEK’daki açık lisanslar, öğretmenlerin ders kaynaklarını düzenli olarak değiştirmesine ve güncellemesine olanak sağlar.</a:t>
            </a:r>
            <a:endParaRPr i="0" sz="1400" u="none" cap="none" strike="noStrike">
              <a:solidFill>
                <a:srgbClr val="000000"/>
              </a:solidFill>
            </a:endParaRPr>
          </a:p>
        </p:txBody>
      </p:sp>
      <p:sp>
        <p:nvSpPr>
          <p:cNvPr id="442" name="Google Shape;442;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3" name="Google Shape;443;p3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4" name="Google Shape;444;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5" name="Google Shape;445;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6" name="Google Shape;446;p3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36"/>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1" name="Shape 451"/>
        <p:cNvGrpSpPr/>
        <p:nvPr/>
      </p:nvGrpSpPr>
      <p:grpSpPr>
        <a:xfrm>
          <a:off x="0" y="0"/>
          <a:ext cx="0" cy="0"/>
          <a:chOff x="0" y="0"/>
          <a:chExt cx="0" cy="0"/>
        </a:xfrm>
      </p:grpSpPr>
      <p:sp>
        <p:nvSpPr>
          <p:cNvPr id="452" name="Google Shape;452;p37"/>
          <p:cNvSpPr txBox="1"/>
          <p:nvPr/>
        </p:nvSpPr>
        <p:spPr>
          <a:xfrm>
            <a:off x="2593200" y="13700"/>
            <a:ext cx="4951500" cy="3423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İnovasyon ve yaratıcılılığı sergileyin</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GB" sz="2300" u="none" cap="none" strike="noStrike">
                <a:solidFill>
                  <a:srgbClr val="004993"/>
                </a:solidFill>
                <a:latin typeface="Open Sans"/>
                <a:ea typeface="Open Sans"/>
                <a:cs typeface="Open Sans"/>
                <a:sym typeface="Open Sans"/>
              </a:rPr>
              <a:t>Bir öğretmenin gösterdiği yaratıcılık öğrencilerin ve potansiyel destekçilerin ilgisini çekebilir. Bu, belirli dersler için öğrenci sayısının ve öğretmenlerin değerinin artmasına yardımcı olur.</a:t>
            </a:r>
            <a:endParaRPr b="1" i="0" sz="2300" u="none" cap="none" strike="noStrike">
              <a:solidFill>
                <a:srgbClr val="004993"/>
              </a:solidFill>
              <a:latin typeface="Open Sans"/>
              <a:ea typeface="Open Sans"/>
              <a:cs typeface="Open Sans"/>
              <a:sym typeface="Open Sans"/>
            </a:endParaRPr>
          </a:p>
        </p:txBody>
      </p:sp>
      <p:sp>
        <p:nvSpPr>
          <p:cNvPr id="453" name="Google Shape;453;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4" name="Google Shape;454;p3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5" name="Google Shape;455;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6" name="Google Shape;456;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7" name="Google Shape;457;p3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p37"/>
          <p:cNvSpPr txBox="1"/>
          <p:nvPr/>
        </p:nvSpPr>
        <p:spPr>
          <a:xfrm>
            <a:off x="91825" y="1275750"/>
            <a:ext cx="23094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chemeClr val="accent4"/>
                </a:solidFill>
                <a:latin typeface="Open Sans"/>
                <a:ea typeface="Open Sans"/>
                <a:cs typeface="Open Sans"/>
                <a:sym typeface="Open Sans"/>
              </a:rPr>
              <a:t>öğretmenler </a:t>
            </a:r>
            <a:r>
              <a:rPr b="1" i="0" lang="en-GB" sz="2100" u="none" cap="none" strike="noStrike">
                <a:solidFill>
                  <a:schemeClr val="lt1"/>
                </a:solidFill>
                <a:latin typeface="Open Sans"/>
                <a:ea typeface="Open Sans"/>
                <a:cs typeface="Open Sans"/>
                <a:sym typeface="Open Sans"/>
              </a:rPr>
              <a:t>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2" name="Shape 462"/>
        <p:cNvGrpSpPr/>
        <p:nvPr/>
      </p:nvGrpSpPr>
      <p:grpSpPr>
        <a:xfrm>
          <a:off x="0" y="0"/>
          <a:ext cx="0" cy="0"/>
          <a:chOff x="0" y="0"/>
          <a:chExt cx="0" cy="0"/>
        </a:xfrm>
      </p:grpSpPr>
      <p:sp>
        <p:nvSpPr>
          <p:cNvPr id="463" name="Google Shape;463;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4" name="Google Shape;464;p38"/>
          <p:cNvSpPr txBox="1"/>
          <p:nvPr/>
        </p:nvSpPr>
        <p:spPr>
          <a:xfrm>
            <a:off x="2602600" y="103075"/>
            <a:ext cx="5032200" cy="323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200" u="none" cap="none" strike="noStrike">
                <a:solidFill>
                  <a:srgbClr val="004993"/>
                </a:solidFill>
                <a:latin typeface="Open Sans"/>
                <a:ea typeface="Open Sans"/>
                <a:cs typeface="Open Sans"/>
                <a:sym typeface="Open Sans"/>
              </a:rPr>
              <a:t>Ölçek ekonomisini teşvik edin </a:t>
            </a:r>
            <a:endParaRPr b="1"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200" u="none" cap="none" strike="noStrike">
                <a:solidFill>
                  <a:schemeClr val="lt1"/>
                </a:solidFill>
                <a:latin typeface="Open Sans"/>
                <a:ea typeface="Open Sans"/>
                <a:cs typeface="Open Sans"/>
                <a:sym typeface="Open Sans"/>
              </a:rPr>
              <a:t>AEK </a:t>
            </a:r>
            <a:r>
              <a:rPr lang="en-GB" sz="2200">
                <a:solidFill>
                  <a:schemeClr val="lt1"/>
                </a:solidFill>
                <a:latin typeface="Open Sans"/>
                <a:ea typeface="Open Sans"/>
                <a:cs typeface="Open Sans"/>
                <a:sym typeface="Open Sans"/>
              </a:rPr>
              <a:t>çevrimiçi olarak ücretsizdir</a:t>
            </a:r>
            <a:r>
              <a:rPr b="0" i="0" lang="en-GB" sz="2200" u="none" cap="none" strike="noStrike">
                <a:solidFill>
                  <a:schemeClr val="lt1"/>
                </a:solidFill>
                <a:latin typeface="Open Sans"/>
                <a:ea typeface="Open Sans"/>
                <a:cs typeface="Open Sans"/>
                <a:sym typeface="Open Sans"/>
              </a:rPr>
              <a:t>, basılabilir, sonsuza kadar saklanabilir ve </a:t>
            </a:r>
            <a:r>
              <a:rPr lang="en-GB" sz="2200">
                <a:solidFill>
                  <a:schemeClr val="lt1"/>
                </a:solidFill>
                <a:latin typeface="Open Sans"/>
                <a:ea typeface="Open Sans"/>
                <a:cs typeface="Open Sans"/>
                <a:sym typeface="Open Sans"/>
              </a:rPr>
              <a:t>kolayca </a:t>
            </a:r>
            <a:r>
              <a:rPr b="0" i="0" lang="en-GB" sz="2200" u="none" cap="none" strike="noStrike">
                <a:solidFill>
                  <a:schemeClr val="lt1"/>
                </a:solidFill>
                <a:latin typeface="Open Sans"/>
                <a:ea typeface="Open Sans"/>
                <a:cs typeface="Open Sans"/>
                <a:sym typeface="Open Sans"/>
              </a:rPr>
              <a:t>güncellenebilir. Böylelikle ders kitapları için yapılan yüksek harcamalar teknoloji yatırımlarına, ders verme tekniklerinin gelişimine ve borç yükünün azaltılmasına harcanabilir. </a:t>
            </a:r>
            <a:endParaRPr b="0" i="0" sz="1300" u="none" cap="none" strike="noStrike">
              <a:solidFill>
                <a:srgbClr val="000000"/>
              </a:solidFill>
              <a:latin typeface="Arial"/>
              <a:ea typeface="Arial"/>
              <a:cs typeface="Arial"/>
              <a:sym typeface="Arial"/>
            </a:endParaRPr>
          </a:p>
        </p:txBody>
      </p:sp>
      <p:sp>
        <p:nvSpPr>
          <p:cNvPr id="465" name="Google Shape;465;p3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6" name="Google Shape;466;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7" name="Google Shape;467;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8" name="Google Shape;468;p3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38"/>
          <p:cNvSpPr txBox="1"/>
          <p:nvPr/>
        </p:nvSpPr>
        <p:spPr>
          <a:xfrm>
            <a:off x="91825" y="1275750"/>
            <a:ext cx="230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45BEDF"/>
                </a:solidFill>
                <a:latin typeface="Open Sans"/>
                <a:ea typeface="Open Sans"/>
                <a:cs typeface="Open Sans"/>
                <a:sym typeface="Open Sans"/>
              </a:rPr>
              <a:t>kurumlar </a:t>
            </a:r>
            <a:r>
              <a:rPr b="1" i="0" lang="en-GB" sz="2100" u="none" cap="none" strike="noStrike">
                <a:solidFill>
                  <a:schemeClr val="lt1"/>
                </a:solidFill>
                <a:latin typeface="Open Sans"/>
                <a:ea typeface="Open Sans"/>
                <a:cs typeface="Open Sans"/>
                <a:sym typeface="Open Sans"/>
              </a:rPr>
              <a:t>için</a:t>
            </a:r>
            <a:r>
              <a:rPr b="1" i="0" lang="en-GB" sz="2100" u="none" cap="none" strike="noStrike">
                <a:solidFill>
                  <a:srgbClr val="45BEDF"/>
                </a:solidFill>
                <a:latin typeface="Open Sans"/>
                <a:ea typeface="Open Sans"/>
                <a:cs typeface="Open Sans"/>
                <a:sym typeface="Open Sans"/>
              </a:rPr>
              <a:t> </a:t>
            </a:r>
            <a:r>
              <a:rPr b="1" i="0" lang="en-GB" sz="2100" u="none" cap="none" strike="noStrike">
                <a:solidFill>
                  <a:schemeClr val="lt1"/>
                </a:solidFill>
                <a:latin typeface="Open Sans"/>
                <a:ea typeface="Open Sans"/>
                <a:cs typeface="Open Sans"/>
                <a:sym typeface="Open Sans"/>
              </a:rPr>
              <a:t>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3" name="Shape 473"/>
        <p:cNvGrpSpPr/>
        <p:nvPr/>
      </p:nvGrpSpPr>
      <p:grpSpPr>
        <a:xfrm>
          <a:off x="0" y="0"/>
          <a:ext cx="0" cy="0"/>
          <a:chOff x="0" y="0"/>
          <a:chExt cx="0" cy="0"/>
        </a:xfrm>
      </p:grpSpPr>
      <p:sp>
        <p:nvSpPr>
          <p:cNvPr id="474" name="Google Shape;474;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5" name="Google Shape;475;p39"/>
          <p:cNvSpPr txBox="1"/>
          <p:nvPr/>
        </p:nvSpPr>
        <p:spPr>
          <a:xfrm>
            <a:off x="2617000" y="388213"/>
            <a:ext cx="45684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Öğretmen gelişimini destekleyin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300" u="none" cap="none" strike="noStrike">
                <a:solidFill>
                  <a:schemeClr val="lt1"/>
                </a:solidFill>
                <a:latin typeface="Open Sans"/>
                <a:ea typeface="Open Sans"/>
                <a:cs typeface="Open Sans"/>
                <a:sym typeface="Open Sans"/>
              </a:rPr>
              <a:t>AEK’a erişimin ve kullanımın yaygınlaşması öğretmenler arasındaki akran öğrenmesini teşvik eder    ve eğitim materyallerinin kalitesini arttırır. </a:t>
            </a:r>
            <a:endParaRPr b="0" i="0" sz="1400" u="none" cap="none" strike="noStrike">
              <a:solidFill>
                <a:srgbClr val="000000"/>
              </a:solidFill>
              <a:latin typeface="Arial"/>
              <a:ea typeface="Arial"/>
              <a:cs typeface="Arial"/>
              <a:sym typeface="Arial"/>
            </a:endParaRPr>
          </a:p>
        </p:txBody>
      </p:sp>
      <p:sp>
        <p:nvSpPr>
          <p:cNvPr id="476" name="Google Shape;476;p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7" name="Google Shape;477;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8" name="Google Shape;478;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9" name="Google Shape;479;p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p39"/>
          <p:cNvSpPr txBox="1"/>
          <p:nvPr/>
        </p:nvSpPr>
        <p:spPr>
          <a:xfrm>
            <a:off x="91825" y="1275750"/>
            <a:ext cx="230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45BEDF"/>
                </a:solidFill>
                <a:latin typeface="Open Sans"/>
                <a:ea typeface="Open Sans"/>
                <a:cs typeface="Open Sans"/>
                <a:sym typeface="Open Sans"/>
              </a:rPr>
              <a:t>kurumlar </a:t>
            </a:r>
            <a:r>
              <a:rPr b="1" i="0" lang="en-GB" sz="2100" u="none" cap="none" strike="noStrike">
                <a:solidFill>
                  <a:schemeClr val="lt1"/>
                </a:solidFill>
                <a:latin typeface="Open Sans"/>
                <a:ea typeface="Open Sans"/>
                <a:cs typeface="Open Sans"/>
                <a:sym typeface="Open Sans"/>
              </a:rPr>
              <a:t>için</a:t>
            </a:r>
            <a:r>
              <a:rPr b="1" i="0" lang="en-GB" sz="2100" u="none" cap="none" strike="noStrike">
                <a:solidFill>
                  <a:srgbClr val="45BEDF"/>
                </a:solidFill>
                <a:latin typeface="Open Sans"/>
                <a:ea typeface="Open Sans"/>
                <a:cs typeface="Open Sans"/>
                <a:sym typeface="Open Sans"/>
              </a:rPr>
              <a:t> </a:t>
            </a:r>
            <a:r>
              <a:rPr b="1" i="0" lang="en-GB" sz="2100" u="none" cap="none" strike="noStrike">
                <a:solidFill>
                  <a:schemeClr val="lt1"/>
                </a:solidFill>
                <a:latin typeface="Open Sans"/>
                <a:ea typeface="Open Sans"/>
                <a:cs typeface="Open Sans"/>
                <a:sym typeface="Open Sans"/>
              </a:rPr>
              <a:t>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241942" y="1056609"/>
            <a:ext cx="18234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GB" sz="4000" u="none" cap="none" strike="noStrike">
                <a:solidFill>
                  <a:srgbClr val="004993"/>
                </a:solidFill>
                <a:latin typeface="Open Sans"/>
                <a:ea typeface="Open Sans"/>
                <a:cs typeface="Open Sans"/>
                <a:sym typeface="Open Sans"/>
              </a:rPr>
              <a:t>AEK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GB" sz="4000" u="none" cap="none" strike="noStrike">
                <a:solidFill>
                  <a:srgbClr val="004993"/>
                </a:solidFill>
                <a:latin typeface="Open Sans"/>
                <a:ea typeface="Open Sans"/>
                <a:cs typeface="Open Sans"/>
                <a:sym typeface="Open Sans"/>
              </a:rPr>
              <a:t>Nedir?</a:t>
            </a:r>
            <a:endParaRPr b="1" i="0" sz="40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3" name="Google Shape;9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4" name="Shape 484"/>
        <p:cNvGrpSpPr/>
        <p:nvPr/>
      </p:nvGrpSpPr>
      <p:grpSpPr>
        <a:xfrm>
          <a:off x="0" y="0"/>
          <a:ext cx="0" cy="0"/>
          <a:chOff x="0" y="0"/>
          <a:chExt cx="0" cy="0"/>
        </a:xfrm>
      </p:grpSpPr>
      <p:sp>
        <p:nvSpPr>
          <p:cNvPr id="485" name="Google Shape;485;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6" name="Google Shape;486;p40"/>
          <p:cNvSpPr txBox="1"/>
          <p:nvPr/>
        </p:nvSpPr>
        <p:spPr>
          <a:xfrm>
            <a:off x="2605400" y="388213"/>
            <a:ext cx="48789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300">
                <a:solidFill>
                  <a:srgbClr val="004993"/>
                </a:solidFill>
                <a:latin typeface="Open Sans"/>
                <a:ea typeface="Open Sans"/>
                <a:cs typeface="Open Sans"/>
                <a:sym typeface="Open Sans"/>
              </a:rPr>
              <a:t>Kamusal yatırımların etkin kullanımını sağlayın: </a:t>
            </a:r>
            <a:r>
              <a:rPr lang="en-GB" sz="2300">
                <a:solidFill>
                  <a:schemeClr val="lt1"/>
                </a:solidFill>
                <a:latin typeface="Open Sans"/>
                <a:ea typeface="Open Sans"/>
                <a:cs typeface="Open Sans"/>
                <a:sym typeface="Open Sans"/>
              </a:rPr>
              <a:t>Kamu finansmanından gelen kaynaklar, kamusal bilgi oluşturmak için kullanılır ve daha düşük ek maliyetlerle birden fazla kurum arasında paylaşılır.</a:t>
            </a:r>
            <a:endParaRPr i="0" sz="1400" u="none" cap="none" strike="noStrike">
              <a:solidFill>
                <a:schemeClr val="lt1"/>
              </a:solidFill>
            </a:endParaRPr>
          </a:p>
        </p:txBody>
      </p:sp>
      <p:sp>
        <p:nvSpPr>
          <p:cNvPr id="487" name="Google Shape;487;p4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8" name="Google Shape;488;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9" name="Google Shape;489;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0" name="Google Shape;490;p4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p40"/>
          <p:cNvSpPr txBox="1"/>
          <p:nvPr/>
        </p:nvSpPr>
        <p:spPr>
          <a:xfrm>
            <a:off x="91825" y="1275750"/>
            <a:ext cx="230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45BEDF"/>
                </a:solidFill>
                <a:latin typeface="Open Sans"/>
                <a:ea typeface="Open Sans"/>
                <a:cs typeface="Open Sans"/>
                <a:sym typeface="Open Sans"/>
              </a:rPr>
              <a:t>kurumlar </a:t>
            </a:r>
            <a:r>
              <a:rPr b="1" i="0" lang="en-GB" sz="2100" u="none" cap="none" strike="noStrike">
                <a:solidFill>
                  <a:schemeClr val="lt1"/>
                </a:solidFill>
                <a:latin typeface="Open Sans"/>
                <a:ea typeface="Open Sans"/>
                <a:cs typeface="Open Sans"/>
                <a:sym typeface="Open Sans"/>
              </a:rPr>
              <a:t>için</a:t>
            </a:r>
            <a:r>
              <a:rPr b="1" i="0" lang="en-GB" sz="2100" u="none" cap="none" strike="noStrike">
                <a:solidFill>
                  <a:srgbClr val="45BEDF"/>
                </a:solidFill>
                <a:latin typeface="Open Sans"/>
                <a:ea typeface="Open Sans"/>
                <a:cs typeface="Open Sans"/>
                <a:sym typeface="Open Sans"/>
              </a:rPr>
              <a:t> </a:t>
            </a:r>
            <a:r>
              <a:rPr b="1" i="0" lang="en-GB" sz="2100" u="none" cap="none" strike="noStrike">
                <a:solidFill>
                  <a:schemeClr val="lt1"/>
                </a:solidFill>
                <a:latin typeface="Open Sans"/>
                <a:ea typeface="Open Sans"/>
                <a:cs typeface="Open Sans"/>
                <a:sym typeface="Open Sans"/>
              </a:rPr>
              <a:t>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5" name="Shape 495"/>
        <p:cNvGrpSpPr/>
        <p:nvPr/>
      </p:nvGrpSpPr>
      <p:grpSpPr>
        <a:xfrm>
          <a:off x="0" y="0"/>
          <a:ext cx="0" cy="0"/>
          <a:chOff x="0" y="0"/>
          <a:chExt cx="0" cy="0"/>
        </a:xfrm>
      </p:grpSpPr>
      <p:sp>
        <p:nvSpPr>
          <p:cNvPr id="496" name="Google Shape;496;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7" name="Google Shape;497;p41"/>
          <p:cNvSpPr txBox="1"/>
          <p:nvPr/>
        </p:nvSpPr>
        <p:spPr>
          <a:xfrm>
            <a:off x="2616975" y="888338"/>
            <a:ext cx="45684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300">
                <a:solidFill>
                  <a:srgbClr val="004993"/>
                </a:solidFill>
                <a:latin typeface="Open Sans"/>
                <a:ea typeface="Open Sans"/>
                <a:cs typeface="Open Sans"/>
                <a:sym typeface="Open Sans"/>
              </a:rPr>
              <a:t>Kurumunuza </a:t>
            </a:r>
            <a:r>
              <a:rPr b="1" i="0" lang="en-GB" sz="2300" u="none" cap="none" strike="noStrike">
                <a:solidFill>
                  <a:srgbClr val="004993"/>
                </a:solidFill>
                <a:latin typeface="Open Sans"/>
                <a:ea typeface="Open Sans"/>
                <a:cs typeface="Open Sans"/>
                <a:sym typeface="Open Sans"/>
              </a:rPr>
              <a:t>yatırım yapın</a:t>
            </a:r>
            <a:r>
              <a:rPr b="0" i="0" lang="en-GB" sz="2300" u="none" cap="none" strike="noStrike">
                <a:solidFill>
                  <a:srgbClr val="004993"/>
                </a:solidFill>
                <a:latin typeface="Open Sans"/>
                <a:ea typeface="Open Sans"/>
                <a:cs typeface="Open Sans"/>
                <a:sym typeface="Open Sans"/>
              </a:rPr>
              <a:t> </a:t>
            </a:r>
            <a:r>
              <a:rPr b="0" i="0" lang="en-GB" sz="2300" u="none" cap="none" strike="noStrike">
                <a:solidFill>
                  <a:schemeClr val="lt1"/>
                </a:solidFill>
                <a:latin typeface="Open Sans"/>
                <a:ea typeface="Open Sans"/>
                <a:cs typeface="Open Sans"/>
                <a:sym typeface="Open Sans"/>
              </a:rPr>
              <a:t>Kaliteli bir AEK’yı yeniden kullanan ve paylaşan kurumlar üst düzey fayda sağlar. </a:t>
            </a:r>
            <a:endParaRPr b="0" i="0" sz="1400" u="none" cap="none" strike="noStrike">
              <a:solidFill>
                <a:srgbClr val="000000"/>
              </a:solidFill>
              <a:latin typeface="Arial"/>
              <a:ea typeface="Arial"/>
              <a:cs typeface="Arial"/>
              <a:sym typeface="Arial"/>
            </a:endParaRPr>
          </a:p>
        </p:txBody>
      </p:sp>
      <p:sp>
        <p:nvSpPr>
          <p:cNvPr id="498" name="Google Shape;498;p4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9" name="Google Shape;499;p4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0" name="Google Shape;500;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1" name="Google Shape;501;p4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41"/>
          <p:cNvSpPr txBox="1"/>
          <p:nvPr/>
        </p:nvSpPr>
        <p:spPr>
          <a:xfrm>
            <a:off x="91825" y="1275750"/>
            <a:ext cx="230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45BEDF"/>
                </a:solidFill>
                <a:latin typeface="Open Sans"/>
                <a:ea typeface="Open Sans"/>
                <a:cs typeface="Open Sans"/>
                <a:sym typeface="Open Sans"/>
              </a:rPr>
              <a:t>kurumlar </a:t>
            </a:r>
            <a:r>
              <a:rPr b="1" i="0" lang="en-GB" sz="2100" u="none" cap="none" strike="noStrike">
                <a:solidFill>
                  <a:schemeClr val="lt1"/>
                </a:solidFill>
                <a:latin typeface="Open Sans"/>
                <a:ea typeface="Open Sans"/>
                <a:cs typeface="Open Sans"/>
                <a:sym typeface="Open Sans"/>
              </a:rPr>
              <a:t>için</a:t>
            </a:r>
            <a:r>
              <a:rPr b="1" i="0" lang="en-GB" sz="2100" u="none" cap="none" strike="noStrike">
                <a:solidFill>
                  <a:srgbClr val="45BEDF"/>
                </a:solidFill>
                <a:latin typeface="Open Sans"/>
                <a:ea typeface="Open Sans"/>
                <a:cs typeface="Open Sans"/>
                <a:sym typeface="Open Sans"/>
              </a:rPr>
              <a:t> </a:t>
            </a:r>
            <a:r>
              <a:rPr b="1" i="0" lang="en-GB" sz="2100" u="none" cap="none" strike="noStrike">
                <a:solidFill>
                  <a:schemeClr val="lt1"/>
                </a:solidFill>
                <a:latin typeface="Open Sans"/>
                <a:ea typeface="Open Sans"/>
                <a:cs typeface="Open Sans"/>
                <a:sym typeface="Open Sans"/>
              </a:rPr>
              <a:t>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6" name="Shape 506"/>
        <p:cNvGrpSpPr/>
        <p:nvPr/>
      </p:nvGrpSpPr>
      <p:grpSpPr>
        <a:xfrm>
          <a:off x="0" y="0"/>
          <a:ext cx="0" cy="0"/>
          <a:chOff x="0" y="0"/>
          <a:chExt cx="0" cy="0"/>
        </a:xfrm>
      </p:grpSpPr>
      <p:sp>
        <p:nvSpPr>
          <p:cNvPr id="507" name="Google Shape;507;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8" name="Google Shape;508;p42"/>
          <p:cNvSpPr txBox="1"/>
          <p:nvPr/>
        </p:nvSpPr>
        <p:spPr>
          <a:xfrm>
            <a:off x="2616975" y="388213"/>
            <a:ext cx="45684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Uluslararası işbirliğini destekleyin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300" u="none" cap="none" strike="noStrike">
                <a:solidFill>
                  <a:schemeClr val="lt1"/>
                </a:solidFill>
                <a:latin typeface="Open Sans"/>
                <a:ea typeface="Open Sans"/>
                <a:cs typeface="Open Sans"/>
                <a:sym typeface="Open Sans"/>
              </a:rPr>
              <a:t>AEK ile çalışmak, kurumun görünürlüğünü artırır, itibarını yükseltir ve küresel olarak diğer kurumlarla aktif işbirliğini geliştirir.</a:t>
            </a:r>
            <a:endParaRPr b="1" i="0" sz="2300" u="none" cap="none" strike="noStrike">
              <a:solidFill>
                <a:srgbClr val="004993"/>
              </a:solidFill>
              <a:latin typeface="Open Sans"/>
              <a:ea typeface="Open Sans"/>
              <a:cs typeface="Open Sans"/>
              <a:sym typeface="Open Sans"/>
            </a:endParaRPr>
          </a:p>
        </p:txBody>
      </p:sp>
      <p:sp>
        <p:nvSpPr>
          <p:cNvPr id="509" name="Google Shape;509;p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0" name="Google Shape;510;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1" name="Google Shape;511;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2" name="Google Shape;512;p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42"/>
          <p:cNvSpPr txBox="1"/>
          <p:nvPr/>
        </p:nvSpPr>
        <p:spPr>
          <a:xfrm>
            <a:off x="91825" y="1275750"/>
            <a:ext cx="230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45BEDF"/>
                </a:solidFill>
                <a:latin typeface="Open Sans"/>
                <a:ea typeface="Open Sans"/>
                <a:cs typeface="Open Sans"/>
                <a:sym typeface="Open Sans"/>
              </a:rPr>
              <a:t>kurumlar </a:t>
            </a:r>
            <a:r>
              <a:rPr b="1" i="0" lang="en-GB" sz="2100" u="none" cap="none" strike="noStrike">
                <a:solidFill>
                  <a:schemeClr val="lt1"/>
                </a:solidFill>
                <a:latin typeface="Open Sans"/>
                <a:ea typeface="Open Sans"/>
                <a:cs typeface="Open Sans"/>
                <a:sym typeface="Open Sans"/>
              </a:rPr>
              <a:t>için</a:t>
            </a:r>
            <a:r>
              <a:rPr b="1" i="0" lang="en-GB" sz="2100" u="none" cap="none" strike="noStrike">
                <a:solidFill>
                  <a:srgbClr val="45BEDF"/>
                </a:solidFill>
                <a:latin typeface="Open Sans"/>
                <a:ea typeface="Open Sans"/>
                <a:cs typeface="Open Sans"/>
                <a:sym typeface="Open Sans"/>
              </a:rPr>
              <a:t> </a:t>
            </a:r>
            <a:r>
              <a:rPr b="1" i="0" lang="en-GB" sz="2100" u="none" cap="none" strike="noStrike">
                <a:solidFill>
                  <a:schemeClr val="lt1"/>
                </a:solidFill>
                <a:latin typeface="Open Sans"/>
                <a:ea typeface="Open Sans"/>
                <a:cs typeface="Open Sans"/>
                <a:sym typeface="Open Sans"/>
              </a:rPr>
              <a:t>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7" name="Shape 517"/>
        <p:cNvGrpSpPr/>
        <p:nvPr/>
      </p:nvGrpSpPr>
      <p:grpSpPr>
        <a:xfrm>
          <a:off x="0" y="0"/>
          <a:ext cx="0" cy="0"/>
          <a:chOff x="0" y="0"/>
          <a:chExt cx="0" cy="0"/>
        </a:xfrm>
      </p:grpSpPr>
      <p:sp>
        <p:nvSpPr>
          <p:cNvPr id="518" name="Google Shape;518;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9" name="Google Shape;519;p43"/>
          <p:cNvSpPr txBox="1"/>
          <p:nvPr/>
        </p:nvSpPr>
        <p:spPr>
          <a:xfrm>
            <a:off x="2622425" y="261150"/>
            <a:ext cx="4781100" cy="2981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300"/>
              <a:buFont typeface="Arial"/>
              <a:buNone/>
            </a:pPr>
            <a:r>
              <a:rPr b="1" i="0" lang="en-GB" sz="2300" u="none" cap="none" strike="noStrike">
                <a:solidFill>
                  <a:srgbClr val="004993"/>
                </a:solidFill>
                <a:latin typeface="Open Sans"/>
                <a:ea typeface="Open Sans"/>
                <a:cs typeface="Open Sans"/>
                <a:sym typeface="Open Sans"/>
              </a:rPr>
              <a:t>Tercih edilmeyi sağlayın</a:t>
            </a:r>
            <a:endParaRPr b="1" i="0" sz="2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AEK kullanımı, sunulan eğitim materyallerinin kalitesine göre seçimler yapan geleneksel olmayan öğrencilere erişimi sağlayarak, kuruma tercih avantajı sağlar. </a:t>
            </a:r>
            <a:endParaRPr b="0" i="0" sz="1400" u="none" cap="none" strike="noStrike">
              <a:solidFill>
                <a:srgbClr val="000000"/>
              </a:solidFill>
              <a:latin typeface="Arial"/>
              <a:ea typeface="Arial"/>
              <a:cs typeface="Arial"/>
              <a:sym typeface="Arial"/>
            </a:endParaRPr>
          </a:p>
        </p:txBody>
      </p:sp>
      <p:sp>
        <p:nvSpPr>
          <p:cNvPr id="520" name="Google Shape;520;p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1" name="Google Shape;521;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2" name="Google Shape;522;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3" name="Google Shape;523;p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43"/>
          <p:cNvSpPr txBox="1"/>
          <p:nvPr/>
        </p:nvSpPr>
        <p:spPr>
          <a:xfrm>
            <a:off x="91825" y="1275750"/>
            <a:ext cx="230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45BEDF"/>
                </a:solidFill>
                <a:latin typeface="Open Sans"/>
                <a:ea typeface="Open Sans"/>
                <a:cs typeface="Open Sans"/>
                <a:sym typeface="Open Sans"/>
              </a:rPr>
              <a:t>kurumlar </a:t>
            </a:r>
            <a:r>
              <a:rPr b="1" i="0" lang="en-GB" sz="2100" u="none" cap="none" strike="noStrike">
                <a:solidFill>
                  <a:schemeClr val="lt1"/>
                </a:solidFill>
                <a:latin typeface="Open Sans"/>
                <a:ea typeface="Open Sans"/>
                <a:cs typeface="Open Sans"/>
                <a:sym typeface="Open Sans"/>
              </a:rPr>
              <a:t>için</a:t>
            </a:r>
            <a:r>
              <a:rPr b="1" i="0" lang="en-GB" sz="2100" u="none" cap="none" strike="noStrike">
                <a:solidFill>
                  <a:srgbClr val="45BEDF"/>
                </a:solidFill>
                <a:latin typeface="Open Sans"/>
                <a:ea typeface="Open Sans"/>
                <a:cs typeface="Open Sans"/>
                <a:sym typeface="Open Sans"/>
              </a:rPr>
              <a:t> </a:t>
            </a:r>
            <a:r>
              <a:rPr b="1" i="0" lang="en-GB" sz="2100" u="none" cap="none" strike="noStrike">
                <a:solidFill>
                  <a:schemeClr val="lt1"/>
                </a:solidFill>
                <a:latin typeface="Open Sans"/>
                <a:ea typeface="Open Sans"/>
                <a:cs typeface="Open Sans"/>
                <a:sym typeface="Open Sans"/>
              </a:rPr>
              <a:t>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8" name="Shape 528"/>
        <p:cNvGrpSpPr/>
        <p:nvPr/>
      </p:nvGrpSpPr>
      <p:grpSpPr>
        <a:xfrm>
          <a:off x="0" y="0"/>
          <a:ext cx="0" cy="0"/>
          <a:chOff x="0" y="0"/>
          <a:chExt cx="0" cy="0"/>
        </a:xfrm>
      </p:grpSpPr>
      <p:sp>
        <p:nvSpPr>
          <p:cNvPr id="529" name="Google Shape;529;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0" name="Google Shape;530;p44"/>
          <p:cNvSpPr txBox="1"/>
          <p:nvPr/>
        </p:nvSpPr>
        <p:spPr>
          <a:xfrm>
            <a:off x="2687750" y="812938"/>
            <a:ext cx="4568400" cy="1760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Mezun aidiyetini güçlendirin </a:t>
            </a:r>
            <a:r>
              <a:rPr b="0" i="0" lang="en-GB" sz="2300" u="none" cap="none" strike="noStrike">
                <a:solidFill>
                  <a:schemeClr val="lt1"/>
                </a:solidFill>
                <a:latin typeface="Open Sans"/>
                <a:ea typeface="Open Sans"/>
                <a:cs typeface="Open Sans"/>
                <a:sym typeface="Open Sans"/>
              </a:rPr>
              <a:t>Kaliteli AEK sunmak mezunların kurumlarla olan ilişkisini geliştirir ve canlı  tutar. </a:t>
            </a:r>
            <a:endParaRPr b="0" i="0" sz="1400" u="none" cap="none" strike="noStrike">
              <a:solidFill>
                <a:srgbClr val="000000"/>
              </a:solidFill>
              <a:latin typeface="Arial"/>
              <a:ea typeface="Arial"/>
              <a:cs typeface="Arial"/>
              <a:sym typeface="Arial"/>
            </a:endParaRPr>
          </a:p>
        </p:txBody>
      </p:sp>
      <p:sp>
        <p:nvSpPr>
          <p:cNvPr id="531" name="Google Shape;531;p44"/>
          <p:cNvSpPr/>
          <p:nvPr/>
        </p:nvSpPr>
        <p:spPr>
          <a:xfrm>
            <a:off x="-22625" y="420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2" name="Google Shape;532;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3" name="Google Shape;533;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4" name="Google Shape;534;p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p44"/>
          <p:cNvSpPr txBox="1"/>
          <p:nvPr/>
        </p:nvSpPr>
        <p:spPr>
          <a:xfrm>
            <a:off x="91825" y="1275750"/>
            <a:ext cx="230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chemeClr val="lt1"/>
                </a:solidFill>
                <a:latin typeface="Open Sans"/>
                <a:ea typeface="Open Sans"/>
                <a:cs typeface="Open Sans"/>
                <a:sym typeface="Open Sans"/>
              </a:rPr>
              <a:t>Açık eğitimin </a:t>
            </a:r>
            <a:r>
              <a:rPr b="1" i="0" lang="en-GB" sz="2100" u="none" cap="none" strike="noStrike">
                <a:solidFill>
                  <a:srgbClr val="45BEDF"/>
                </a:solidFill>
                <a:latin typeface="Open Sans"/>
                <a:ea typeface="Open Sans"/>
                <a:cs typeface="Open Sans"/>
                <a:sym typeface="Open Sans"/>
              </a:rPr>
              <a:t>kurumlar </a:t>
            </a:r>
            <a:r>
              <a:rPr b="1" i="0" lang="en-GB" sz="2100" u="none" cap="none" strike="noStrike">
                <a:solidFill>
                  <a:schemeClr val="lt1"/>
                </a:solidFill>
                <a:latin typeface="Open Sans"/>
                <a:ea typeface="Open Sans"/>
                <a:cs typeface="Open Sans"/>
                <a:sym typeface="Open Sans"/>
              </a:rPr>
              <a:t>için</a:t>
            </a:r>
            <a:r>
              <a:rPr b="1" i="0" lang="en-GB" sz="2100" u="none" cap="none" strike="noStrike">
                <a:solidFill>
                  <a:srgbClr val="45BEDF"/>
                </a:solidFill>
                <a:latin typeface="Open Sans"/>
                <a:ea typeface="Open Sans"/>
                <a:cs typeface="Open Sans"/>
                <a:sym typeface="Open Sans"/>
              </a:rPr>
              <a:t> </a:t>
            </a:r>
            <a:r>
              <a:rPr b="1" i="0" lang="en-GB" sz="2100" u="none" cap="none" strike="noStrike">
                <a:solidFill>
                  <a:schemeClr val="lt1"/>
                </a:solidFill>
                <a:latin typeface="Open Sans"/>
                <a:ea typeface="Open Sans"/>
                <a:cs typeface="Open Sans"/>
                <a:sym typeface="Open Sans"/>
              </a:rPr>
              <a:t>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9" name="Shape 539"/>
        <p:cNvGrpSpPr/>
        <p:nvPr/>
      </p:nvGrpSpPr>
      <p:grpSpPr>
        <a:xfrm>
          <a:off x="0" y="0"/>
          <a:ext cx="0" cy="0"/>
          <a:chOff x="0" y="0"/>
          <a:chExt cx="0" cy="0"/>
        </a:xfrm>
      </p:grpSpPr>
      <p:sp>
        <p:nvSpPr>
          <p:cNvPr id="540" name="Google Shape;540;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1" name="Google Shape;541;p45"/>
          <p:cNvSpPr txBox="1"/>
          <p:nvPr/>
        </p:nvSpPr>
        <p:spPr>
          <a:xfrm>
            <a:off x="2627850" y="66182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Bilginin kilidini açın </a:t>
            </a:r>
            <a:r>
              <a:rPr b="0" i="0" lang="en-GB" sz="2400" u="none" cap="none" strike="noStrike">
                <a:solidFill>
                  <a:srgbClr val="004993"/>
                </a:solidFill>
                <a:latin typeface="Open Sans"/>
                <a:ea typeface="Open Sans"/>
                <a:cs typeface="Open Sans"/>
                <a:sym typeface="Open Sans"/>
              </a:rPr>
              <a:t>Lisanslama yoluyla kısıtları kaldırılmış olan bilgi, ilgi alanları olan kişiler tarfından paylaşılır. </a:t>
            </a:r>
            <a:endParaRPr b="0" i="0" sz="1400" u="none" cap="none" strike="noStrike">
              <a:solidFill>
                <a:srgbClr val="000000"/>
              </a:solidFill>
              <a:latin typeface="Arial"/>
              <a:ea typeface="Arial"/>
              <a:cs typeface="Arial"/>
              <a:sym typeface="Arial"/>
            </a:endParaRPr>
          </a:p>
        </p:txBody>
      </p:sp>
      <p:sp>
        <p:nvSpPr>
          <p:cNvPr id="542" name="Google Shape;542;p4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3" name="Google Shape;543;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4" name="Google Shape;544;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5" name="Google Shape;545;p4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p45"/>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0" name="Shape 550"/>
        <p:cNvGrpSpPr/>
        <p:nvPr/>
      </p:nvGrpSpPr>
      <p:grpSpPr>
        <a:xfrm>
          <a:off x="0" y="0"/>
          <a:ext cx="0" cy="0"/>
          <a:chOff x="0" y="0"/>
          <a:chExt cx="0" cy="0"/>
        </a:xfrm>
      </p:grpSpPr>
      <p:sp>
        <p:nvSpPr>
          <p:cNvPr id="551" name="Google Shape;551;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2" name="Google Shape;552;p46"/>
          <p:cNvSpPr txBox="1"/>
          <p:nvPr/>
        </p:nvSpPr>
        <p:spPr>
          <a:xfrm>
            <a:off x="2611550" y="69287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Bilgiyi transfer edin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Kamusal kaynaklarla elde edilen bilgi, halka açıktır, yeniden kullanılabilir, paylaşılabilir.</a:t>
            </a:r>
            <a:endParaRPr b="0" i="0" sz="1400" u="none" cap="none" strike="noStrike">
              <a:solidFill>
                <a:srgbClr val="000000"/>
              </a:solidFill>
              <a:latin typeface="Arial"/>
              <a:ea typeface="Arial"/>
              <a:cs typeface="Arial"/>
              <a:sym typeface="Arial"/>
            </a:endParaRPr>
          </a:p>
        </p:txBody>
      </p:sp>
      <p:sp>
        <p:nvSpPr>
          <p:cNvPr id="553" name="Google Shape;553;p4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4" name="Google Shape;554;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5" name="Google Shape;555;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6" name="Google Shape;556;p4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p46"/>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1" name="Shape 561"/>
        <p:cNvGrpSpPr/>
        <p:nvPr/>
      </p:nvGrpSpPr>
      <p:grpSpPr>
        <a:xfrm>
          <a:off x="0" y="0"/>
          <a:ext cx="0" cy="0"/>
          <a:chOff x="0" y="0"/>
          <a:chExt cx="0" cy="0"/>
        </a:xfrm>
      </p:grpSpPr>
      <p:sp>
        <p:nvSpPr>
          <p:cNvPr id="562" name="Google Shape;562;p4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3" name="Google Shape;563;p47"/>
          <p:cNvSpPr txBox="1"/>
          <p:nvPr/>
        </p:nvSpPr>
        <p:spPr>
          <a:xfrm>
            <a:off x="2623825" y="138000"/>
            <a:ext cx="49101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Öğrenimi yaşam boyu hale getirin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Bilgileri taze tutmak ve öğrenimin devamlılığını sağlamak herkes için mümkün. Resmi, gayriresmi, yaygın mecralar arası boşlukları kapatmak fırsatlar yaratır.</a:t>
            </a:r>
            <a:endParaRPr b="0" i="0" sz="1400" u="none" cap="none" strike="noStrike">
              <a:solidFill>
                <a:srgbClr val="000000"/>
              </a:solidFill>
              <a:latin typeface="Arial"/>
              <a:ea typeface="Arial"/>
              <a:cs typeface="Arial"/>
              <a:sym typeface="Arial"/>
            </a:endParaRPr>
          </a:p>
        </p:txBody>
      </p:sp>
      <p:sp>
        <p:nvSpPr>
          <p:cNvPr id="564" name="Google Shape;564;p4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5" name="Google Shape;565;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6" name="Google Shape;566;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7" name="Google Shape;567;p4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47"/>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2" name="Shape 572"/>
        <p:cNvGrpSpPr/>
        <p:nvPr/>
      </p:nvGrpSpPr>
      <p:grpSpPr>
        <a:xfrm>
          <a:off x="0" y="0"/>
          <a:ext cx="0" cy="0"/>
          <a:chOff x="0" y="0"/>
          <a:chExt cx="0" cy="0"/>
        </a:xfrm>
      </p:grpSpPr>
      <p:sp>
        <p:nvSpPr>
          <p:cNvPr id="573" name="Google Shape;573;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4" name="Google Shape;574;p51"/>
          <p:cNvSpPr txBox="1"/>
          <p:nvPr/>
        </p:nvSpPr>
        <p:spPr>
          <a:xfrm>
            <a:off x="2643525" y="380275"/>
            <a:ext cx="48252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Eşitliği artırın</a:t>
            </a:r>
            <a:endParaRPr b="1" sz="24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lang="en-GB" sz="2400">
                <a:solidFill>
                  <a:srgbClr val="004993"/>
                </a:solidFill>
                <a:latin typeface="Open Sans"/>
                <a:ea typeface="Open Sans"/>
                <a:cs typeface="Open Sans"/>
                <a:sym typeface="Open Sans"/>
              </a:rPr>
              <a:t>Ücretsiz çevrimiçi kaynaklar, sosyal ve ekonomik durumlarından bağımsız olarak herkese aynı kalitede bilgi sunmayı kolaylaştırır.</a:t>
            </a:r>
            <a:endParaRPr i="0" sz="1400" u="none" cap="none" strike="noStrike">
              <a:solidFill>
                <a:srgbClr val="000000"/>
              </a:solidFill>
            </a:endParaRPr>
          </a:p>
        </p:txBody>
      </p:sp>
      <p:sp>
        <p:nvSpPr>
          <p:cNvPr id="575" name="Google Shape;575;p5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6" name="Google Shape;576;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7" name="Google Shape;577;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8" name="Google Shape;578;p5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51"/>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3" name="Shape 583"/>
        <p:cNvGrpSpPr/>
        <p:nvPr/>
      </p:nvGrpSpPr>
      <p:grpSpPr>
        <a:xfrm>
          <a:off x="0" y="0"/>
          <a:ext cx="0" cy="0"/>
          <a:chOff x="0" y="0"/>
          <a:chExt cx="0" cy="0"/>
        </a:xfrm>
      </p:grpSpPr>
      <p:sp>
        <p:nvSpPr>
          <p:cNvPr id="584" name="Google Shape;584;p49"/>
          <p:cNvSpPr txBox="1"/>
          <p:nvPr/>
        </p:nvSpPr>
        <p:spPr>
          <a:xfrm>
            <a:off x="2616975" y="518725"/>
            <a:ext cx="46290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Çoğulculuk ve katılımcılığı destekleyin</a:t>
            </a:r>
            <a:r>
              <a:rPr b="0" i="0" lang="en-GB"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İnternetten kolayca paylaşılabilen ve erişilebilen AEK farklı bakış açılarına aşina olmak için harika bir araçtır.</a:t>
            </a:r>
            <a:endParaRPr b="0" i="0" sz="1400" u="none" cap="none" strike="noStrike">
              <a:solidFill>
                <a:srgbClr val="000000"/>
              </a:solidFill>
              <a:latin typeface="Arial"/>
              <a:ea typeface="Arial"/>
              <a:cs typeface="Arial"/>
              <a:sym typeface="Arial"/>
            </a:endParaRPr>
          </a:p>
        </p:txBody>
      </p:sp>
      <p:sp>
        <p:nvSpPr>
          <p:cNvPr id="585" name="Google Shape;585;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6" name="Google Shape;586;p4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7" name="Google Shape;587;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8" name="Google Shape;588;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9" name="Google Shape;589;p4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p49"/>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247917" y="1102872"/>
            <a:ext cx="39990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Açık lisanslar nelerdir?</a:t>
            </a:r>
            <a:endParaRPr b="0" i="0" sz="1400" u="none" cap="none" strike="noStrike">
              <a:solidFill>
                <a:srgbClr val="000000"/>
              </a:solidFill>
              <a:latin typeface="Arial"/>
              <a:ea typeface="Arial"/>
              <a:cs typeface="Arial"/>
              <a:sym typeface="Arial"/>
            </a:endParaRPr>
          </a:p>
        </p:txBody>
      </p:sp>
      <p:sp>
        <p:nvSpPr>
          <p:cNvPr id="100" name="Google Shape;10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4" name="Shape 594"/>
        <p:cNvGrpSpPr/>
        <p:nvPr/>
      </p:nvGrpSpPr>
      <p:grpSpPr>
        <a:xfrm>
          <a:off x="0" y="0"/>
          <a:ext cx="0" cy="0"/>
          <a:chOff x="0" y="0"/>
          <a:chExt cx="0" cy="0"/>
        </a:xfrm>
      </p:grpSpPr>
      <p:sp>
        <p:nvSpPr>
          <p:cNvPr id="595" name="Google Shape;595;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6" name="Google Shape;596;p50"/>
          <p:cNvSpPr txBox="1"/>
          <p:nvPr/>
        </p:nvSpPr>
        <p:spPr>
          <a:xfrm>
            <a:off x="2611550" y="551250"/>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Vatandaş </a:t>
            </a:r>
            <a:r>
              <a:rPr b="1" i="0" lang="en-GB" sz="2400" u="none" cap="none" strike="noStrike">
                <a:solidFill>
                  <a:srgbClr val="004993"/>
                </a:solidFill>
                <a:latin typeface="Open Sans"/>
                <a:ea typeface="Open Sans"/>
                <a:cs typeface="Open Sans"/>
                <a:sym typeface="Open Sans"/>
              </a:rPr>
              <a:t>bilimini teşvik edin </a:t>
            </a:r>
            <a:r>
              <a:rPr b="0" i="0" lang="en-GB" sz="2400" u="none" cap="none" strike="noStrike">
                <a:solidFill>
                  <a:srgbClr val="004993"/>
                </a:solidFill>
                <a:latin typeface="Open Sans"/>
                <a:ea typeface="Open Sans"/>
                <a:cs typeface="Open Sans"/>
                <a:sym typeface="Open Sans"/>
              </a:rPr>
              <a:t>Bilgi, herkes tarafından yaratılabilir.  Materyallerin erişilebilir olması bilgi ediniminin devamlılığını kolaylaştırır. </a:t>
            </a:r>
            <a:endParaRPr b="1" i="0" sz="2400" u="none" cap="none" strike="noStrike">
              <a:solidFill>
                <a:srgbClr val="004993"/>
              </a:solidFill>
              <a:latin typeface="Open Sans"/>
              <a:ea typeface="Open Sans"/>
              <a:cs typeface="Open Sans"/>
              <a:sym typeface="Open Sans"/>
            </a:endParaRPr>
          </a:p>
        </p:txBody>
      </p:sp>
      <p:sp>
        <p:nvSpPr>
          <p:cNvPr id="597" name="Google Shape;597;p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8" name="Google Shape;598;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9" name="Google Shape;599;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0" name="Google Shape;600;p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 name="Google Shape;601;p50"/>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5" name="Shape 605"/>
        <p:cNvGrpSpPr/>
        <p:nvPr/>
      </p:nvGrpSpPr>
      <p:grpSpPr>
        <a:xfrm>
          <a:off x="0" y="0"/>
          <a:ext cx="0" cy="0"/>
          <a:chOff x="0" y="0"/>
          <a:chExt cx="0" cy="0"/>
        </a:xfrm>
      </p:grpSpPr>
      <p:sp>
        <p:nvSpPr>
          <p:cNvPr id="606" name="Google Shape;606;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7" name="Google Shape;607;p48"/>
          <p:cNvSpPr txBox="1"/>
          <p:nvPr/>
        </p:nvSpPr>
        <p:spPr>
          <a:xfrm>
            <a:off x="2611550" y="508213"/>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GB" sz="2400">
                <a:solidFill>
                  <a:srgbClr val="004993"/>
                </a:solidFill>
                <a:latin typeface="Open Sans"/>
                <a:ea typeface="Open Sans"/>
                <a:cs typeface="Open Sans"/>
                <a:sym typeface="Open Sans"/>
              </a:rPr>
              <a:t>Kaliteyi artırın: </a:t>
            </a:r>
            <a:r>
              <a:rPr lang="en-GB" sz="2400">
                <a:solidFill>
                  <a:srgbClr val="004993"/>
                </a:solidFill>
                <a:latin typeface="Open Sans"/>
                <a:ea typeface="Open Sans"/>
                <a:cs typeface="Open Sans"/>
                <a:sym typeface="Open Sans"/>
              </a:rPr>
              <a:t>Doğrulamak için soru soran herkes AEK kalitesini artırır. Erişim yoksa soru yoktur, soru yoksa şüphe yoktur. Şüphe yoksa gelişim yoktur.</a:t>
            </a:r>
            <a:endParaRPr i="0" sz="1400" u="none" cap="none" strike="noStrike">
              <a:solidFill>
                <a:srgbClr val="000000"/>
              </a:solidFill>
            </a:endParaRPr>
          </a:p>
        </p:txBody>
      </p:sp>
      <p:sp>
        <p:nvSpPr>
          <p:cNvPr id="608" name="Google Shape;608;p4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9" name="Google Shape;609;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0" name="Google Shape;610;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1" name="Google Shape;611;p4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p48"/>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6" name="Shape 616"/>
        <p:cNvGrpSpPr/>
        <p:nvPr/>
      </p:nvGrpSpPr>
      <p:grpSpPr>
        <a:xfrm>
          <a:off x="0" y="0"/>
          <a:ext cx="0" cy="0"/>
          <a:chOff x="0" y="0"/>
          <a:chExt cx="0" cy="0"/>
        </a:xfrm>
      </p:grpSpPr>
      <p:sp>
        <p:nvSpPr>
          <p:cNvPr id="617" name="Google Shape;617;p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8" name="Google Shape;618;p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9" name="Google Shape;619;p52"/>
          <p:cNvSpPr txBox="1"/>
          <p:nvPr/>
        </p:nvSpPr>
        <p:spPr>
          <a:xfrm>
            <a:off x="2742825" y="625200"/>
            <a:ext cx="46881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Sınırları aşın</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AEK</a:t>
            </a:r>
            <a:r>
              <a:rPr b="1" i="0" lang="en-GB" sz="2400" u="none" cap="none" strike="noStrike">
                <a:solidFill>
                  <a:srgbClr val="004993"/>
                </a:solidFill>
                <a:latin typeface="Open Sans"/>
                <a:ea typeface="Open Sans"/>
                <a:cs typeface="Open Sans"/>
                <a:sym typeface="Open Sans"/>
              </a:rPr>
              <a:t> </a:t>
            </a:r>
            <a:r>
              <a:rPr b="0" i="0" lang="en-GB" sz="2400" u="none" cap="none" strike="noStrike">
                <a:solidFill>
                  <a:srgbClr val="004993"/>
                </a:solidFill>
                <a:latin typeface="Open Sans"/>
                <a:ea typeface="Open Sans"/>
                <a:cs typeface="Open Sans"/>
                <a:sym typeface="Open Sans"/>
              </a:rPr>
              <a:t>sınırların ötesinde bilgi paylaşmanın ve bu birikimle yerel uyarlamalar yapmanın harika bir yoludur. </a:t>
            </a:r>
            <a:endParaRPr b="0" i="0" sz="1400" u="none" cap="none" strike="noStrike">
              <a:solidFill>
                <a:srgbClr val="000000"/>
              </a:solidFill>
              <a:latin typeface="Arial"/>
              <a:ea typeface="Arial"/>
              <a:cs typeface="Arial"/>
              <a:sym typeface="Arial"/>
            </a:endParaRPr>
          </a:p>
        </p:txBody>
      </p:sp>
      <p:sp>
        <p:nvSpPr>
          <p:cNvPr id="620" name="Google Shape;620;p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1" name="Google Shape;621;p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2" name="Google Shape;622;p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52"/>
          <p:cNvSpPr txBox="1"/>
          <p:nvPr/>
        </p:nvSpPr>
        <p:spPr>
          <a:xfrm>
            <a:off x="127000" y="1267925"/>
            <a:ext cx="2121300" cy="960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100" u="none" cap="none" strike="noStrike">
                <a:solidFill>
                  <a:srgbClr val="FFFFFF"/>
                </a:solidFill>
                <a:latin typeface="Open Sans"/>
                <a:ea typeface="Open Sans"/>
                <a:cs typeface="Open Sans"/>
                <a:sym typeface="Open Sans"/>
              </a:rPr>
              <a:t>Açık eğitimin herkes için faydaları</a:t>
            </a:r>
            <a:endParaRPr b="1" i="0" sz="21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7" name="Shape 627"/>
        <p:cNvGrpSpPr/>
        <p:nvPr/>
      </p:nvGrpSpPr>
      <p:grpSpPr>
        <a:xfrm>
          <a:off x="0" y="0"/>
          <a:ext cx="0" cy="0"/>
          <a:chOff x="0" y="0"/>
          <a:chExt cx="0" cy="0"/>
        </a:xfrm>
      </p:grpSpPr>
      <p:sp>
        <p:nvSpPr>
          <p:cNvPr id="628" name="Google Shape;628;g31179e60c19_0_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9" name="Google Shape;629;g31179e60c19_0_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0" name="Google Shape;630;g31179e60c19_0_1"/>
          <p:cNvSpPr txBox="1"/>
          <p:nvPr/>
        </p:nvSpPr>
        <p:spPr>
          <a:xfrm>
            <a:off x="2669538" y="356494"/>
            <a:ext cx="4645200" cy="2782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Mesleki gelişimi destekleyin </a:t>
            </a:r>
            <a:r>
              <a:rPr lang="en-GB" sz="1900">
                <a:solidFill>
                  <a:srgbClr val="B9E9F6"/>
                </a:solidFill>
                <a:latin typeface="Open Sans"/>
                <a:ea typeface="Open Sans"/>
                <a:cs typeface="Open Sans"/>
                <a:sym typeface="Open Sans"/>
              </a:rPr>
              <a:t>Kütüphane, kurumsal, ulusal veya uluslararası düzeyde OER ve OE yönetişimi ile ilgilenmek, “geleneksel” veya daha yerleşik uzmanlık alanlarının (örneğin, koleksiyon oluşturma, metadata vb.) dışında bir profesyonel gelişim fırsatı ve büyüme yolu olarak kullanılabilir.</a:t>
            </a:r>
            <a:endParaRPr i="0" sz="1900" u="none" cap="none" strike="noStrike">
              <a:solidFill>
                <a:srgbClr val="B9E9F6"/>
              </a:solidFill>
            </a:endParaRPr>
          </a:p>
        </p:txBody>
      </p:sp>
      <p:sp>
        <p:nvSpPr>
          <p:cNvPr id="631" name="Google Shape;631;g31179e60c19_0_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2" name="Google Shape;632;g31179e60c19_0_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3" name="Google Shape;633;g31179e60c19_0_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4" name="Google Shape;634;g31179e60c19_0_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8" name="Shape 638"/>
        <p:cNvGrpSpPr/>
        <p:nvPr/>
      </p:nvGrpSpPr>
      <p:grpSpPr>
        <a:xfrm>
          <a:off x="0" y="0"/>
          <a:ext cx="0" cy="0"/>
          <a:chOff x="0" y="0"/>
          <a:chExt cx="0" cy="0"/>
        </a:xfrm>
      </p:grpSpPr>
      <p:sp>
        <p:nvSpPr>
          <p:cNvPr id="639" name="Google Shape;639;g31179e60c19_0_1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0" name="Google Shape;640;g31179e60c19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1" name="Google Shape;641;g31179e60c19_0_11"/>
          <p:cNvSpPr txBox="1"/>
          <p:nvPr/>
        </p:nvSpPr>
        <p:spPr>
          <a:xfrm>
            <a:off x="2677742" y="502594"/>
            <a:ext cx="4645200" cy="2490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Değerli ortaklar olarak tanının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Açık pedagoji ve açık lisanslar konusundaki uzmanlıkları sayesinde kütüphaneciler, eğitimciler ve araştırmacılar tarafından güvenilir eğitim kaynakları bulma, uyarlama ve yaratma konusunda güvenilir ortaklar olarak kabul edilir.</a:t>
            </a:r>
            <a:endParaRPr i="0" sz="1900" u="none" cap="none" strike="noStrike">
              <a:solidFill>
                <a:srgbClr val="B9E9F6"/>
              </a:solidFill>
            </a:endParaRPr>
          </a:p>
        </p:txBody>
      </p:sp>
      <p:sp>
        <p:nvSpPr>
          <p:cNvPr id="642" name="Google Shape;642;g31179e60c19_0_1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3" name="Google Shape;643;g31179e60c19_0_1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4" name="Google Shape;644;g31179e60c19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5" name="Google Shape;645;g31179e60c19_0_1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9" name="Shape 649"/>
        <p:cNvGrpSpPr/>
        <p:nvPr/>
      </p:nvGrpSpPr>
      <p:grpSpPr>
        <a:xfrm>
          <a:off x="0" y="0"/>
          <a:ext cx="0" cy="0"/>
          <a:chOff x="0" y="0"/>
          <a:chExt cx="0" cy="0"/>
        </a:xfrm>
      </p:grpSpPr>
      <p:sp>
        <p:nvSpPr>
          <p:cNvPr id="650" name="Google Shape;650;g31179e60c19_0_2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1" name="Google Shape;651;g31179e60c19_0_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2" name="Google Shape;652;g31179e60c19_0_21"/>
          <p:cNvSpPr txBox="1"/>
          <p:nvPr/>
        </p:nvSpPr>
        <p:spPr>
          <a:xfrm>
            <a:off x="2692275" y="563187"/>
            <a:ext cx="4645200" cy="2490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Açık bilim ile sinerji geliştirin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Açık Bilim ve Açık Eğitim genellikle birbirinden ayrıdır ve bilgi farklı profesyoneller tarafından elde edilir. Kütüphaneciler bu iki alanı Açık'a daha bütüncül bir yaklaşımla bağlayabilir ve kurum/akademik topluluk içinde açık bir kültürü teşvik edebilir.</a:t>
            </a:r>
            <a:endParaRPr i="0" sz="1900" u="none" cap="none" strike="noStrike">
              <a:solidFill>
                <a:srgbClr val="B9E9F6"/>
              </a:solidFill>
            </a:endParaRPr>
          </a:p>
        </p:txBody>
      </p:sp>
      <p:sp>
        <p:nvSpPr>
          <p:cNvPr id="653" name="Google Shape;653;g31179e60c19_0_2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4" name="Google Shape;654;g31179e60c19_0_2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5" name="Google Shape;655;g31179e60c19_0_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6" name="Google Shape;656;g31179e60c19_0_2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0" name="Shape 660"/>
        <p:cNvGrpSpPr/>
        <p:nvPr/>
      </p:nvGrpSpPr>
      <p:grpSpPr>
        <a:xfrm>
          <a:off x="0" y="0"/>
          <a:ext cx="0" cy="0"/>
          <a:chOff x="0" y="0"/>
          <a:chExt cx="0" cy="0"/>
        </a:xfrm>
      </p:grpSpPr>
      <p:sp>
        <p:nvSpPr>
          <p:cNvPr id="661" name="Google Shape;661;g31179e60c19_0_31"/>
          <p:cNvSpPr/>
          <p:nvPr/>
        </p:nvSpPr>
        <p:spPr>
          <a:xfrm>
            <a:off x="0" y="-24201"/>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2" name="Google Shape;662;g31179e60c19_0_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3" name="Google Shape;663;g31179e60c19_0_31"/>
          <p:cNvSpPr txBox="1"/>
          <p:nvPr/>
        </p:nvSpPr>
        <p:spPr>
          <a:xfrm>
            <a:off x="2673813" y="215851"/>
            <a:ext cx="4645200" cy="3074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İşbirliğini ve bilgi paylaşımını teşvik edin</a:t>
            </a:r>
            <a:endParaRPr b="1" sz="19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Kütüphaneciler, açık kaynakların küratörlüğünü yaparak, açık eğitim konularında eğitim oturumları ve atölye çalışmaları düzenleyerek ve Açık Eğitim uygulama topluluklarını teşvik ederek işbirliğini kolaylaştırmada temel bir rol oynar ve bu sayede kendi profesyonel ağlarını da genişletirler.</a:t>
            </a:r>
            <a:endParaRPr b="1" sz="1900">
              <a:solidFill>
                <a:srgbClr val="B9E9F6"/>
              </a:solidFill>
              <a:latin typeface="Open Sans"/>
              <a:ea typeface="Open Sans"/>
              <a:cs typeface="Open Sans"/>
              <a:sym typeface="Open Sans"/>
            </a:endParaRPr>
          </a:p>
        </p:txBody>
      </p:sp>
      <p:sp>
        <p:nvSpPr>
          <p:cNvPr id="664" name="Google Shape;664;g31179e60c19_0_3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5" name="Google Shape;665;g31179e60c19_0_3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6" name="Google Shape;666;g31179e60c19_0_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67" name="Google Shape;667;g31179e60c19_0_3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1" name="Shape 671"/>
        <p:cNvGrpSpPr/>
        <p:nvPr/>
      </p:nvGrpSpPr>
      <p:grpSpPr>
        <a:xfrm>
          <a:off x="0" y="0"/>
          <a:ext cx="0" cy="0"/>
          <a:chOff x="0" y="0"/>
          <a:chExt cx="0" cy="0"/>
        </a:xfrm>
      </p:grpSpPr>
      <p:sp>
        <p:nvSpPr>
          <p:cNvPr id="672" name="Google Shape;672;g31179e60c19_0_4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3" name="Google Shape;673;g31179e60c19_0_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4" name="Google Shape;674;g31179e60c19_0_41"/>
          <p:cNvSpPr txBox="1"/>
          <p:nvPr/>
        </p:nvSpPr>
        <p:spPr>
          <a:xfrm>
            <a:off x="2679554" y="244137"/>
            <a:ext cx="4645200" cy="3074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Maliyetleri azaltın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Ticari yayınlar için pahalı ve kısıtlayıcı lisansların satın alınmasında, ayrıca öğretmenlere ve öğrencilere sınıfta kullanılan bilgi kaynakları için AEK alternatifleri önerirken kütüphane bütçelerinden tasarruf sağlar. Bu fayda, uzun vadede kütüphane ve üniversite bütçelerinin Açık Erişime Geçişine katkıda bulunur.</a:t>
            </a:r>
            <a:endParaRPr b="0" i="0" sz="1900" u="none" cap="none" strike="noStrike">
              <a:solidFill>
                <a:srgbClr val="B9E9F6"/>
              </a:solidFill>
              <a:latin typeface="Arial"/>
              <a:ea typeface="Arial"/>
              <a:cs typeface="Arial"/>
              <a:sym typeface="Arial"/>
            </a:endParaRPr>
          </a:p>
        </p:txBody>
      </p:sp>
      <p:sp>
        <p:nvSpPr>
          <p:cNvPr id="675" name="Google Shape;675;g31179e60c19_0_4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6" name="Google Shape;676;g31179e60c19_0_4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7" name="Google Shape;677;g31179e60c19_0_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8" name="Google Shape;678;g31179e60c19_0_4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2" name="Shape 682"/>
        <p:cNvGrpSpPr/>
        <p:nvPr/>
      </p:nvGrpSpPr>
      <p:grpSpPr>
        <a:xfrm>
          <a:off x="0" y="0"/>
          <a:ext cx="0" cy="0"/>
          <a:chOff x="0" y="0"/>
          <a:chExt cx="0" cy="0"/>
        </a:xfrm>
      </p:grpSpPr>
      <p:sp>
        <p:nvSpPr>
          <p:cNvPr id="683" name="Google Shape;683;g31179e60c19_0_5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4" name="Google Shape;684;g31179e60c19_0_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5" name="Google Shape;685;g31179e60c19_0_51"/>
          <p:cNvSpPr txBox="1"/>
          <p:nvPr/>
        </p:nvSpPr>
        <p:spPr>
          <a:xfrm>
            <a:off x="2657354" y="807987"/>
            <a:ext cx="4645200" cy="1905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Yeni kütüphanecileri mesleğe çekin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Açık Eğitim ve sosyal adalet arasındaki güçlü bağ, kütüphaneciliği yeni profesyoneller ve yeni kütüphaneci grupları için cazip bir kariyer seçeneği haline getirir.</a:t>
            </a:r>
            <a:endParaRPr i="0" sz="1900" u="none" cap="none" strike="noStrike">
              <a:solidFill>
                <a:srgbClr val="B9E9F6"/>
              </a:solidFill>
            </a:endParaRPr>
          </a:p>
        </p:txBody>
      </p:sp>
      <p:sp>
        <p:nvSpPr>
          <p:cNvPr id="686" name="Google Shape;686;g31179e60c19_0_5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87" name="Google Shape;687;g31179e60c19_0_5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8" name="Google Shape;688;g31179e60c19_0_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9" name="Google Shape;689;g31179e60c19_0_5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3" name="Shape 693"/>
        <p:cNvGrpSpPr/>
        <p:nvPr/>
      </p:nvGrpSpPr>
      <p:grpSpPr>
        <a:xfrm>
          <a:off x="0" y="0"/>
          <a:ext cx="0" cy="0"/>
          <a:chOff x="0" y="0"/>
          <a:chExt cx="0" cy="0"/>
        </a:xfrm>
      </p:grpSpPr>
      <p:sp>
        <p:nvSpPr>
          <p:cNvPr id="694" name="Google Shape;694;g31179e60c19_0_6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5" name="Google Shape;695;g31179e60c19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6" name="Google Shape;696;g31179e60c19_0_61"/>
          <p:cNvSpPr txBox="1"/>
          <p:nvPr/>
        </p:nvSpPr>
        <p:spPr>
          <a:xfrm>
            <a:off x="2657354" y="373762"/>
            <a:ext cx="4645200" cy="2782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Tanınırlığı artırın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AEK geliştiricileri ve kullanımını kolaylaştıranlar, açıklığı ve diğer evrensel değerleri savunan çalışmalarıyla dünya çapında itibar kazanır.Eğitim materyallerinin küratörleri olarak kütüphanecilerin/bilgi uzmanlarının zaten değerli olan rolü, AEK ile daha da öne çıkar.</a:t>
            </a:r>
            <a:endParaRPr i="0" sz="1900" u="none" cap="none" strike="noStrike">
              <a:solidFill>
                <a:srgbClr val="B9E9F6"/>
              </a:solidFill>
            </a:endParaRPr>
          </a:p>
        </p:txBody>
      </p:sp>
      <p:sp>
        <p:nvSpPr>
          <p:cNvPr id="697" name="Google Shape;697;g31179e60c19_0_6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8" name="Google Shape;698;g31179e60c19_0_6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9" name="Google Shape;699;g31179e60c19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0" name="Google Shape;700;g31179e60c19_0_6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247917" y="1102872"/>
            <a:ext cx="39990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AEK ile neler yapabilirsiniz?</a:t>
            </a:r>
            <a:endParaRPr b="0" i="0" sz="1400" u="none" cap="none" strike="noStrike">
              <a:solidFill>
                <a:srgbClr val="000000"/>
              </a:solidFill>
              <a:latin typeface="Arial"/>
              <a:ea typeface="Arial"/>
              <a:cs typeface="Arial"/>
              <a:sym typeface="Arial"/>
            </a:endParaRPr>
          </a:p>
        </p:txBody>
      </p:sp>
      <p:sp>
        <p:nvSpPr>
          <p:cNvPr id="110" name="Google Shape;11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6"/>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4" name="Shape 704"/>
        <p:cNvGrpSpPr/>
        <p:nvPr/>
      </p:nvGrpSpPr>
      <p:grpSpPr>
        <a:xfrm>
          <a:off x="0" y="0"/>
          <a:ext cx="0" cy="0"/>
          <a:chOff x="0" y="0"/>
          <a:chExt cx="0" cy="0"/>
        </a:xfrm>
      </p:grpSpPr>
      <p:sp>
        <p:nvSpPr>
          <p:cNvPr id="705" name="Google Shape;705;g31179e60c19_0_7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6" name="Google Shape;706;g31179e60c19_0_7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7" name="Google Shape;707;g31179e60c19_0_71"/>
          <p:cNvSpPr txBox="1"/>
          <p:nvPr/>
        </p:nvSpPr>
        <p:spPr>
          <a:xfrm>
            <a:off x="2676404" y="1056862"/>
            <a:ext cx="4645200" cy="1320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Etkiyi ve erişimi artırın </a:t>
            </a:r>
            <a:r>
              <a:rPr lang="en-GB" sz="1900">
                <a:solidFill>
                  <a:srgbClr val="B9E9F6"/>
                </a:solidFill>
                <a:latin typeface="Open Sans"/>
                <a:ea typeface="Open Sans"/>
                <a:cs typeface="Open Sans"/>
                <a:sym typeface="Open Sans"/>
              </a:rPr>
              <a:t>Kütüphanecilerin erişim ve etkilerinin kendi kurumlarının ötesine geçmesine yardımcı olur.</a:t>
            </a:r>
            <a:endParaRPr b="0" i="0" sz="1900" u="none" cap="none" strike="noStrike">
              <a:solidFill>
                <a:srgbClr val="B9E9F6"/>
              </a:solidFill>
              <a:latin typeface="Arial"/>
              <a:ea typeface="Arial"/>
              <a:cs typeface="Arial"/>
              <a:sym typeface="Arial"/>
            </a:endParaRPr>
          </a:p>
        </p:txBody>
      </p:sp>
      <p:sp>
        <p:nvSpPr>
          <p:cNvPr id="708" name="Google Shape;708;g31179e60c19_0_7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9" name="Google Shape;709;g31179e60c19_0_7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0" name="Google Shape;710;g31179e60c19_0_7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1" name="Google Shape;711;g31179e60c19_0_7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5" name="Shape 715"/>
        <p:cNvGrpSpPr/>
        <p:nvPr/>
      </p:nvGrpSpPr>
      <p:grpSpPr>
        <a:xfrm>
          <a:off x="0" y="0"/>
          <a:ext cx="0" cy="0"/>
          <a:chOff x="0" y="0"/>
          <a:chExt cx="0" cy="0"/>
        </a:xfrm>
      </p:grpSpPr>
      <p:sp>
        <p:nvSpPr>
          <p:cNvPr id="716" name="Google Shape;716;g31179e60c19_0_8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7" name="Google Shape;717;g31179e60c19_0_8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8" name="Google Shape;718;g31179e60c19_0_81"/>
          <p:cNvSpPr txBox="1"/>
          <p:nvPr/>
        </p:nvSpPr>
        <p:spPr>
          <a:xfrm>
            <a:off x="2724029" y="941362"/>
            <a:ext cx="4645200" cy="1612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SKA'lere ulaşılmasına katkıda bulunun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SKA'lara ulaşılmasına daha somut ve ölçülebilir bir katkıda bulunmaya yardımcı olur.</a:t>
            </a:r>
            <a:endParaRPr b="0" i="0" sz="1900" u="none" cap="none" strike="noStrike">
              <a:solidFill>
                <a:srgbClr val="B9E9F6"/>
              </a:solidFill>
              <a:latin typeface="Arial"/>
              <a:ea typeface="Arial"/>
              <a:cs typeface="Arial"/>
              <a:sym typeface="Arial"/>
            </a:endParaRPr>
          </a:p>
        </p:txBody>
      </p:sp>
      <p:sp>
        <p:nvSpPr>
          <p:cNvPr id="719" name="Google Shape;719;g31179e60c19_0_8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0" name="Google Shape;720;g31179e60c19_0_8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1" name="Google Shape;721;g31179e60c19_0_8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2" name="Google Shape;722;g31179e60c19_0_8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6" name="Shape 726"/>
        <p:cNvGrpSpPr/>
        <p:nvPr/>
      </p:nvGrpSpPr>
      <p:grpSpPr>
        <a:xfrm>
          <a:off x="0" y="0"/>
          <a:ext cx="0" cy="0"/>
          <a:chOff x="0" y="0"/>
          <a:chExt cx="0" cy="0"/>
        </a:xfrm>
      </p:grpSpPr>
      <p:sp>
        <p:nvSpPr>
          <p:cNvPr id="727" name="Google Shape;727;g31179e60c19_0_9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8" name="Google Shape;728;g31179e60c19_0_9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9" name="Google Shape;729;g31179e60c19_0_91"/>
          <p:cNvSpPr txBox="1"/>
          <p:nvPr/>
        </p:nvSpPr>
        <p:spPr>
          <a:xfrm>
            <a:off x="2689054" y="648862"/>
            <a:ext cx="4645200" cy="2197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EÇK stratejisi ile uyum sağlayın </a:t>
            </a:r>
            <a:r>
              <a:rPr lang="en-GB" sz="1900">
                <a:solidFill>
                  <a:srgbClr val="B9E9F6"/>
                </a:solidFill>
                <a:latin typeface="Open Sans"/>
                <a:ea typeface="Open Sans"/>
                <a:cs typeface="Open Sans"/>
                <a:sym typeface="Open Sans"/>
              </a:rPr>
              <a:t>Kütüphaneciler, öğrenme ortamlarının herkes için erişilebilir ve kapsayıcı olmasını sağlayarak Eşitlik, Çeşitlilik ve Kapsayıcılık hedeflerini ilerletmek için Açık Eğitimi stratejik bir araç olarak kullanır.</a:t>
            </a:r>
            <a:endParaRPr i="0" sz="1900" u="none" cap="none" strike="noStrike">
              <a:solidFill>
                <a:srgbClr val="B9E9F6"/>
              </a:solidFill>
            </a:endParaRPr>
          </a:p>
        </p:txBody>
      </p:sp>
      <p:sp>
        <p:nvSpPr>
          <p:cNvPr id="730" name="Google Shape;730;g31179e60c19_0_9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1" name="Google Shape;731;g31179e60c19_0_9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2" name="Google Shape;732;g31179e60c19_0_9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3" name="Google Shape;733;g31179e60c19_0_9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37" name="Shape 737"/>
        <p:cNvGrpSpPr/>
        <p:nvPr/>
      </p:nvGrpSpPr>
      <p:grpSpPr>
        <a:xfrm>
          <a:off x="0" y="0"/>
          <a:ext cx="0" cy="0"/>
          <a:chOff x="0" y="0"/>
          <a:chExt cx="0" cy="0"/>
        </a:xfrm>
      </p:grpSpPr>
      <p:sp>
        <p:nvSpPr>
          <p:cNvPr id="738" name="Google Shape;738;g31179e60c19_0_10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9" name="Google Shape;739;g31179e60c19_0_10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0" name="Google Shape;740;g31179e60c19_0_101"/>
          <p:cNvSpPr txBox="1"/>
          <p:nvPr/>
        </p:nvSpPr>
        <p:spPr>
          <a:xfrm>
            <a:off x="2698579" y="633237"/>
            <a:ext cx="4645200" cy="2197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GB" sz="1900">
                <a:solidFill>
                  <a:srgbClr val="B9E9F6"/>
                </a:solidFill>
                <a:latin typeface="Open Sans"/>
                <a:ea typeface="Open Sans"/>
                <a:cs typeface="Open Sans"/>
                <a:sym typeface="Open Sans"/>
              </a:rPr>
              <a:t>Meslektaşlarınızı destekleyin ve meslektaşlarınız tarafından desteklenin</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GB" sz="1900">
                <a:solidFill>
                  <a:srgbClr val="B9E9F6"/>
                </a:solidFill>
                <a:latin typeface="Open Sans"/>
                <a:ea typeface="Open Sans"/>
                <a:cs typeface="Open Sans"/>
                <a:sym typeface="Open Sans"/>
              </a:rPr>
              <a:t>Kütüphaneciler, çeşitli eğitim fırsatları sunarak ve toplulukları içinde karşılıklı desteği teşvik ederek yaşam boyu öğrenmeyi geliştirir.</a:t>
            </a:r>
            <a:endParaRPr i="0" sz="1900" u="none" cap="none" strike="noStrike">
              <a:solidFill>
                <a:srgbClr val="B9E9F6"/>
              </a:solidFill>
            </a:endParaRPr>
          </a:p>
        </p:txBody>
      </p:sp>
      <p:sp>
        <p:nvSpPr>
          <p:cNvPr id="741" name="Google Shape;741;g31179e60c19_0_10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2" name="Google Shape;742;g31179e60c19_0_10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3" name="Google Shape;743;g31179e60c19_0_10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4" name="Google Shape;744;g31179e60c19_0_101"/>
          <p:cNvSpPr txBox="1"/>
          <p:nvPr/>
        </p:nvSpPr>
        <p:spPr>
          <a:xfrm>
            <a:off x="124375" y="1284550"/>
            <a:ext cx="2245200" cy="9261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GB" sz="2100">
                <a:solidFill>
                  <a:srgbClr val="004993"/>
                </a:solidFill>
                <a:latin typeface="Open Sans"/>
                <a:ea typeface="Open Sans"/>
                <a:cs typeface="Open Sans"/>
                <a:sym typeface="Open Sans"/>
              </a:rPr>
              <a:t>Açık </a:t>
            </a:r>
            <a:r>
              <a:rPr b="1" lang="en-GB" sz="2100">
                <a:solidFill>
                  <a:srgbClr val="083C92"/>
                </a:solidFill>
                <a:latin typeface="Open Sans"/>
                <a:ea typeface="Open Sans"/>
                <a:cs typeface="Open Sans"/>
                <a:sym typeface="Open Sans"/>
              </a:rPr>
              <a:t>eğitimin</a:t>
            </a:r>
            <a:endParaRPr b="1" i="0" sz="2100" u="none" cap="none" strike="noStrike">
              <a:solidFill>
                <a:srgbClr val="083C92"/>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GB" sz="2100">
                <a:solidFill>
                  <a:srgbClr val="FFDE59"/>
                </a:solidFill>
                <a:latin typeface="Open Sans"/>
                <a:ea typeface="Open Sans"/>
                <a:cs typeface="Open Sans"/>
                <a:sym typeface="Open Sans"/>
              </a:rPr>
              <a:t>kütüphaneciler </a:t>
            </a:r>
            <a:r>
              <a:rPr b="1" lang="en-GB" sz="2100">
                <a:solidFill>
                  <a:srgbClr val="004993"/>
                </a:solidFill>
                <a:latin typeface="Open Sans"/>
                <a:ea typeface="Open Sans"/>
                <a:cs typeface="Open Sans"/>
                <a:sym typeface="Open Sans"/>
              </a:rPr>
              <a:t>için faydaları</a:t>
            </a:r>
            <a:endParaRPr b="1" i="0" sz="21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48" name="Shape 748"/>
        <p:cNvGrpSpPr/>
        <p:nvPr/>
      </p:nvGrpSpPr>
      <p:grpSpPr>
        <a:xfrm>
          <a:off x="0" y="0"/>
          <a:ext cx="0" cy="0"/>
          <a:chOff x="0" y="0"/>
          <a:chExt cx="0" cy="0"/>
        </a:xfrm>
      </p:grpSpPr>
      <p:sp>
        <p:nvSpPr>
          <p:cNvPr id="749" name="Google Shape;749;g11740053789_0_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0" name="Google Shape;750;g11740053789_0_43"/>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1" name="Google Shape;751;g11740053789_0_43"/>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52" name="Google Shape;752;g11740053789_0_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3" name="Google Shape;753;g11740053789_0_4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4" name="Google Shape;754;g11740053789_0_43"/>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5" name="Google Shape;755;g11740053789_0_43"/>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6" name="Google Shape;756;g11740053789_0_43"/>
          <p:cNvSpPr txBox="1"/>
          <p:nvPr/>
        </p:nvSpPr>
        <p:spPr>
          <a:xfrm>
            <a:off x="1328400" y="2100475"/>
            <a:ext cx="5708100" cy="1208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GB" sz="800" u="none" cap="none" strike="noStrike">
                <a:solidFill>
                  <a:srgbClr val="000000"/>
                </a:solidFill>
                <a:latin typeface="Open Sans"/>
                <a:ea typeface="Open Sans"/>
                <a:cs typeface="Open Sans"/>
                <a:sym typeface="Open Sans"/>
              </a:rPr>
              <a:t>“Turkish_OE Benefits - ENOEL Toolkit” is an adaptation of “An ENOEL Toolkit” (version 4) published as of </a:t>
            </a:r>
            <a:r>
              <a:rPr lang="en-GB" sz="800">
                <a:latin typeface="Open Sans"/>
                <a:ea typeface="Open Sans"/>
                <a:cs typeface="Open Sans"/>
                <a:sym typeface="Open Sans"/>
              </a:rPr>
              <a:t>September 2024</a:t>
            </a:r>
            <a:r>
              <a:rPr b="0" i="0" lang="en-GB" sz="800" u="none" cap="none" strike="noStrike">
                <a:solidFill>
                  <a:srgbClr val="000000"/>
                </a:solidFill>
                <a:latin typeface="Open Sans"/>
                <a:ea typeface="Open Sans"/>
                <a:cs typeface="Open Sans"/>
                <a:sym typeface="Open Sans"/>
              </a:rPr>
              <a:t> </a:t>
            </a:r>
            <a:r>
              <a:rPr b="0" i="0" lang="en-GB" sz="8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here</a:t>
            </a:r>
            <a:r>
              <a:rPr b="0" i="0" lang="en-GB" sz="800" u="none" cap="none" strike="noStrike">
                <a:solidFill>
                  <a:srgbClr val="000000"/>
                </a:solidFill>
                <a:latin typeface="Open Sans"/>
                <a:ea typeface="Open Sans"/>
                <a:cs typeface="Open Sans"/>
                <a:sym typeface="Open Sans"/>
              </a:rPr>
              <a:t> (the “Original Work”), licensed by</a:t>
            </a:r>
            <a:r>
              <a:rPr b="0" i="0" lang="en-GB" sz="8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GB"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GB" sz="800" u="none" cap="none" strike="noStrike">
                <a:solidFill>
                  <a:srgbClr val="000000"/>
                </a:solidFill>
                <a:latin typeface="Open Sans"/>
                <a:ea typeface="Open Sans"/>
                <a:cs typeface="Open Sans"/>
                <a:sym typeface="Open Sans"/>
              </a:rPr>
              <a:t> (curated by </a:t>
            </a:r>
            <a:r>
              <a:rPr b="0" i="0" lang="en-GB" sz="8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GB" sz="800" u="none" cap="none" strike="noStrike">
                <a:solidFill>
                  <a:srgbClr val="333333"/>
                </a:solidFill>
                <a:latin typeface="Open Sans"/>
                <a:ea typeface="Open Sans"/>
                <a:cs typeface="Open Sans"/>
                <a:sym typeface="Open Sans"/>
              </a:rPr>
              <a:t>) </a:t>
            </a:r>
            <a:r>
              <a:rPr b="0" i="0" lang="en-GB" sz="800" u="none" cap="none" strike="noStrike">
                <a:solidFill>
                  <a:srgbClr val="000000"/>
                </a:solidFill>
                <a:latin typeface="Open Sans"/>
                <a:ea typeface="Open Sans"/>
                <a:cs typeface="Open Sans"/>
                <a:sym typeface="Open Sans"/>
              </a:rPr>
              <a:t>under a </a:t>
            </a:r>
            <a:r>
              <a:rPr b="0" i="0" lang="en-GB" sz="8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GB" sz="800" u="none" cap="none" strike="noStrike">
                <a:solidFill>
                  <a:srgbClr val="000000"/>
                </a:solidFill>
                <a:latin typeface="Open Sans"/>
                <a:ea typeface="Open Sans"/>
                <a:cs typeface="Open Sans"/>
                <a:sym typeface="Open Sans"/>
              </a:rPr>
              <a:t>. This adaptation is made and published by SPARC EUROPE (the “Adapter”) under a </a:t>
            </a:r>
            <a:r>
              <a:rPr b="0" i="0" lang="en-GB"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GB"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Turkish.”</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GB" sz="800" u="none" cap="none" strike="noStrike">
                <a:solidFill>
                  <a:srgbClr val="000000"/>
                </a:solidFill>
                <a:latin typeface="Open Sans"/>
                <a:ea typeface="Open Sans"/>
                <a:cs typeface="Open Sans"/>
                <a:sym typeface="Open Sans"/>
              </a:rPr>
              <a:t>Special thanks to Burcu Bulut, Serap Özyrut, Mehmet Manyas, and Balkan Talu for the Turkish translation.</a:t>
            </a:r>
            <a:endParaRPr b="0" i="0" sz="800" u="none" cap="none" strike="noStrike">
              <a:solidFill>
                <a:srgbClr val="000000"/>
              </a:solidFill>
              <a:latin typeface="Open Sans"/>
              <a:ea typeface="Open Sans"/>
              <a:cs typeface="Open Sans"/>
              <a:sym typeface="Open Sans"/>
            </a:endParaRPr>
          </a:p>
        </p:txBody>
      </p:sp>
      <p:sp>
        <p:nvSpPr>
          <p:cNvPr id="757" name="Google Shape;757;g11740053789_0_43"/>
          <p:cNvSpPr txBox="1"/>
          <p:nvPr/>
        </p:nvSpPr>
        <p:spPr>
          <a:xfrm>
            <a:off x="3733150" y="416650"/>
            <a:ext cx="30609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GB" sz="3700">
                <a:solidFill>
                  <a:srgbClr val="004993"/>
                </a:solidFill>
                <a:latin typeface="Open Sans"/>
                <a:ea typeface="Open Sans"/>
                <a:cs typeface="Open Sans"/>
                <a:sym typeface="Open Sans"/>
              </a:rPr>
              <a:t>ENOEL </a:t>
            </a:r>
            <a:r>
              <a:rPr b="1" lang="en-GB" sz="3700">
                <a:solidFill>
                  <a:srgbClr val="004993"/>
                </a:solidFill>
                <a:latin typeface="Open Sans"/>
                <a:ea typeface="Open Sans"/>
                <a:cs typeface="Open Sans"/>
                <a:sym typeface="Open Sans"/>
              </a:rPr>
              <a:t>EĞITIM SETI</a:t>
            </a:r>
            <a:endParaRPr b="1" sz="3700">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394642"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AEK</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erişilebilir olmalıdır</a:t>
            </a:r>
            <a:endParaRPr b="0" i="0" sz="1400" u="none" cap="none" strike="noStrike">
              <a:solidFill>
                <a:srgbClr val="000000"/>
              </a:solidFill>
              <a:latin typeface="Arial"/>
              <a:ea typeface="Arial"/>
              <a:cs typeface="Arial"/>
              <a:sym typeface="Arial"/>
            </a:endParaRPr>
          </a:p>
        </p:txBody>
      </p:sp>
      <p:sp>
        <p:nvSpPr>
          <p:cNvPr id="120" name="Google Shape;12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7"/>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4003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AEK yeniden kullanılabilir olmalıdır</a:t>
            </a:r>
            <a:endParaRPr b="0" i="0" sz="1400" u="none" cap="none" strike="noStrike">
              <a:solidFill>
                <a:srgbClr val="000000"/>
              </a:solidFill>
              <a:latin typeface="Arial"/>
              <a:ea typeface="Arial"/>
              <a:cs typeface="Arial"/>
              <a:sym typeface="Arial"/>
            </a:endParaRPr>
          </a:p>
        </p:txBody>
      </p:sp>
      <p:sp>
        <p:nvSpPr>
          <p:cNvPr id="130" name="Google Shape;130;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8"/>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3" name="Google Shape;133;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1944775" y="472025"/>
            <a:ext cx="5216100" cy="581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600"/>
              <a:buFont typeface="Arial"/>
              <a:buNone/>
            </a:pPr>
            <a:r>
              <a:rPr b="1" i="0" lang="en-GB" sz="2800" u="none" cap="none" strike="noStrike">
                <a:solidFill>
                  <a:srgbClr val="004993"/>
                </a:solidFill>
                <a:latin typeface="Open Sans"/>
                <a:ea typeface="Open Sans"/>
                <a:cs typeface="Open Sans"/>
                <a:sym typeface="Open Sans"/>
              </a:rPr>
              <a:t>Açık Lisanslar nelerdir?</a:t>
            </a:r>
            <a:endParaRPr b="0" i="0" sz="2800" u="none" cap="none" strike="noStrike">
              <a:solidFill>
                <a:srgbClr val="000000"/>
              </a:solidFill>
              <a:latin typeface="Arial"/>
              <a:ea typeface="Arial"/>
              <a:cs typeface="Arial"/>
              <a:sym typeface="Arial"/>
            </a:endParaRPr>
          </a:p>
        </p:txBody>
      </p:sp>
      <p:sp>
        <p:nvSpPr>
          <p:cNvPr id="140" name="Google Shape;140;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9"/>
          <p:cNvSpPr txBox="1"/>
          <p:nvPr/>
        </p:nvSpPr>
        <p:spPr>
          <a:xfrm>
            <a:off x="1944775" y="1365513"/>
            <a:ext cx="51066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0" i="0" lang="en-GB" sz="1600" u="none" cap="none" strike="noStrike">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re-purpose, adapt and redistribute educational materials.”</a:t>
            </a:r>
            <a:endParaRPr b="0" i="0" sz="1600" u="none" cap="none" strike="noStrike">
              <a:solidFill>
                <a:srgbClr val="000000"/>
              </a:solidFill>
              <a:latin typeface="Arial"/>
              <a:ea typeface="Arial"/>
              <a:cs typeface="Arial"/>
              <a:sym typeface="Arial"/>
            </a:endParaRPr>
          </a:p>
        </p:txBody>
      </p:sp>
      <p:sp>
        <p:nvSpPr>
          <p:cNvPr id="142" name="Google Shape;142;p9"/>
          <p:cNvSpPr txBox="1"/>
          <p:nvPr/>
        </p:nvSpPr>
        <p:spPr>
          <a:xfrm>
            <a:off x="1908000" y="3019950"/>
            <a:ext cx="5143500" cy="504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200"/>
              <a:buFont typeface="Arial"/>
              <a:buNone/>
            </a:pPr>
            <a:r>
              <a:rPr b="0" i="0" lang="en-GB" sz="1200" u="sng" cap="none" strike="noStrike">
                <a:solidFill>
                  <a:schemeClr val="accent5"/>
                </a:solidFill>
                <a:latin typeface="Open Sans"/>
                <a:ea typeface="Open Sans"/>
                <a:cs typeface="Open Sans"/>
                <a:sym typeface="Open Sans"/>
                <a:hlinkClick r:id="rId3">
                  <a:extLst>
                    <a:ext uri="{A12FA001-AC4F-418D-AE19-62706E023703}">
                      <ahyp:hlinkClr val="tx"/>
                    </a:ext>
                  </a:extLst>
                </a:hlinkClick>
              </a:rPr>
              <a:t>https://tinyurl.com/openedrec</a:t>
            </a:r>
            <a:endParaRPr b="1" i="0" sz="1100" u="none" cap="none" strike="noStrike">
              <a:solidFill>
                <a:srgbClr val="45BEDF"/>
              </a:solidFill>
              <a:latin typeface="Open Sans"/>
              <a:ea typeface="Open Sans"/>
              <a:cs typeface="Open Sans"/>
              <a:sym typeface="Open Sans"/>
            </a:endParaRPr>
          </a:p>
        </p:txBody>
      </p:sp>
      <p:pic>
        <p:nvPicPr>
          <p:cNvPr id="143" name="Google Shape;143;p9"/>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44" name="Google Shape;144;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5" name="Google Shape;145;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6" name="Google Shape;146;p9"/>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
        <p:nvSpPr>
          <p:cNvPr id="147" name="Google Shape;147;p9"/>
          <p:cNvSpPr txBox="1"/>
          <p:nvPr/>
        </p:nvSpPr>
        <p:spPr>
          <a:xfrm>
            <a:off x="1908000" y="3176050"/>
            <a:ext cx="2752200" cy="381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Serap Özyurt</dc:creator>
</cp:coreProperties>
</file>